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271" r:id="rId3"/>
    <p:sldId id="285" r:id="rId4"/>
    <p:sldId id="284" r:id="rId5"/>
    <p:sldId id="260" r:id="rId6"/>
    <p:sldId id="261" r:id="rId7"/>
    <p:sldId id="262" r:id="rId8"/>
    <p:sldId id="265" r:id="rId9"/>
    <p:sldId id="268" r:id="rId10"/>
    <p:sldId id="267" r:id="rId11"/>
    <p:sldId id="266" r:id="rId12"/>
    <p:sldId id="289" r:id="rId13"/>
    <p:sldId id="277" r:id="rId14"/>
    <p:sldId id="286" r:id="rId15"/>
    <p:sldId id="278" r:id="rId16"/>
    <p:sldId id="28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CCFF"/>
    <a:srgbClr val="3333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autoAdjust="0"/>
    <p:restoredTop sz="86268" autoAdjust="0"/>
  </p:normalViewPr>
  <p:slideViewPr>
    <p:cSldViewPr showGuides="1">
      <p:cViewPr>
        <p:scale>
          <a:sx n="66" d="100"/>
          <a:sy n="66" d="100"/>
        </p:scale>
        <p:origin x="-1276" y="-132"/>
      </p:cViewPr>
      <p:guideLst>
        <p:guide orient="horz" pos="3702"/>
        <p:guide pos="5759"/>
      </p:guideLst>
    </p:cSldViewPr>
  </p:slideViewPr>
  <p:outlineViewPr>
    <p:cViewPr>
      <p:scale>
        <a:sx n="33" d="100"/>
        <a:sy n="33" d="100"/>
      </p:scale>
      <p:origin x="0" y="15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gbr_tcs_jeff\tc_table_puotine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gbr_tcs_jeff\tc_table_puotine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3201370871646071"/>
          <c:y val="6.9051761635493689E-2"/>
        </c:manualLayout>
      </c:layout>
      <c:overlay val="0"/>
      <c:txPr>
        <a:bodyPr/>
        <a:lstStyle/>
        <a:p>
          <a:pPr>
            <a:defRPr>
              <a:solidFill>
                <a:schemeClr val="bg1"/>
              </a:solidFill>
            </a:defRPr>
          </a:pPr>
          <a:endParaRPr lang="en-US"/>
        </a:p>
      </c:txPr>
    </c:title>
    <c:autoTitleDeleted val="0"/>
    <c:plotArea>
      <c:layout/>
      <c:barChart>
        <c:barDir val="col"/>
        <c:grouping val="clustered"/>
        <c:varyColors val="0"/>
        <c:ser>
          <c:idx val="0"/>
          <c:order val="0"/>
          <c:tx>
            <c:strRef>
              <c:f>'figure adam talk'!$E$1</c:f>
              <c:strCache>
                <c:ptCount val="1"/>
                <c:pt idx="0">
                  <c:v>Max wind speed (m/s)</c:v>
                </c:pt>
              </c:strCache>
            </c:strRef>
          </c:tx>
          <c:spPr>
            <a:solidFill>
              <a:srgbClr val="FF0000"/>
            </a:solidFill>
            <a:ln>
              <a:noFill/>
            </a:ln>
          </c:spPr>
          <c:invertIfNegative val="0"/>
          <c:dPt>
            <c:idx val="32"/>
            <c:invertIfNegative val="0"/>
            <c:bubble3D val="0"/>
            <c:spPr>
              <a:solidFill>
                <a:schemeClr val="bg1"/>
              </a:solidFill>
              <a:ln>
                <a:solidFill>
                  <a:prstClr val="white"/>
                </a:solidFill>
              </a:ln>
            </c:spPr>
          </c:dPt>
          <c:dPt>
            <c:idx val="35"/>
            <c:invertIfNegative val="0"/>
            <c:bubble3D val="0"/>
            <c:spPr>
              <a:solidFill>
                <a:schemeClr val="bg1"/>
              </a:solidFill>
              <a:ln>
                <a:solidFill>
                  <a:schemeClr val="bg1"/>
                </a:solidFill>
              </a:ln>
            </c:spPr>
          </c:dPt>
          <c:dPt>
            <c:idx val="39"/>
            <c:invertIfNegative val="0"/>
            <c:bubble3D val="0"/>
            <c:spPr>
              <a:solidFill>
                <a:schemeClr val="bg1"/>
              </a:solidFill>
              <a:ln>
                <a:solidFill>
                  <a:prstClr val="white"/>
                </a:solidFill>
              </a:ln>
            </c:spPr>
          </c:dPt>
          <c:dPt>
            <c:idx val="44"/>
            <c:invertIfNegative val="0"/>
            <c:bubble3D val="0"/>
            <c:spPr>
              <a:solidFill>
                <a:schemeClr val="bg1"/>
              </a:solidFill>
              <a:ln>
                <a:solidFill>
                  <a:prstClr val="white"/>
                </a:solidFill>
              </a:ln>
            </c:spPr>
          </c:dPt>
          <c:dPt>
            <c:idx val="45"/>
            <c:invertIfNegative val="0"/>
            <c:bubble3D val="0"/>
            <c:spPr>
              <a:solidFill>
                <a:schemeClr val="bg1"/>
              </a:solidFill>
              <a:ln>
                <a:solidFill>
                  <a:schemeClr val="bg1"/>
                </a:solidFill>
              </a:ln>
            </c:spPr>
          </c:dPt>
          <c:val>
            <c:numRef>
              <c:f>'figure adam talk'!$E$2:$E$47</c:f>
              <c:numCache>
                <c:formatCode>0</c:formatCode>
                <c:ptCount val="46"/>
                <c:pt idx="0">
                  <c:v>29.259999999999998</c:v>
                </c:pt>
                <c:pt idx="1">
                  <c:v>30.49</c:v>
                </c:pt>
                <c:pt idx="2">
                  <c:v>13.75</c:v>
                </c:pt>
                <c:pt idx="3">
                  <c:v>45.8</c:v>
                </c:pt>
                <c:pt idx="4">
                  <c:v>19.399999999999999</c:v>
                </c:pt>
                <c:pt idx="5">
                  <c:v>35.270000000000003</c:v>
                </c:pt>
                <c:pt idx="6">
                  <c:v>0</c:v>
                </c:pt>
                <c:pt idx="7">
                  <c:v>52.43</c:v>
                </c:pt>
                <c:pt idx="8">
                  <c:v>18</c:v>
                </c:pt>
                <c:pt idx="9">
                  <c:v>0</c:v>
                </c:pt>
                <c:pt idx="10">
                  <c:v>0</c:v>
                </c:pt>
                <c:pt idx="11">
                  <c:v>41.760000000000005</c:v>
                </c:pt>
                <c:pt idx="12">
                  <c:v>52.97</c:v>
                </c:pt>
                <c:pt idx="13">
                  <c:v>18.760000000000002</c:v>
                </c:pt>
                <c:pt idx="14">
                  <c:v>22</c:v>
                </c:pt>
                <c:pt idx="15">
                  <c:v>32</c:v>
                </c:pt>
                <c:pt idx="16">
                  <c:v>20.85</c:v>
                </c:pt>
                <c:pt idx="17">
                  <c:v>41.82</c:v>
                </c:pt>
                <c:pt idx="18">
                  <c:v>40.849999999999994</c:v>
                </c:pt>
                <c:pt idx="19">
                  <c:v>20.989299999999997</c:v>
                </c:pt>
                <c:pt idx="20">
                  <c:v>30</c:v>
                </c:pt>
                <c:pt idx="21">
                  <c:v>19.54</c:v>
                </c:pt>
                <c:pt idx="22">
                  <c:v>20.959999999999997</c:v>
                </c:pt>
                <c:pt idx="23">
                  <c:v>22.84</c:v>
                </c:pt>
                <c:pt idx="24">
                  <c:v>23.610000000000003</c:v>
                </c:pt>
                <c:pt idx="25">
                  <c:v>39.800000000000011</c:v>
                </c:pt>
                <c:pt idx="26">
                  <c:v>33.17</c:v>
                </c:pt>
                <c:pt idx="27">
                  <c:v>0</c:v>
                </c:pt>
                <c:pt idx="28">
                  <c:v>28.34</c:v>
                </c:pt>
                <c:pt idx="29">
                  <c:v>23.55</c:v>
                </c:pt>
                <c:pt idx="30">
                  <c:v>19</c:v>
                </c:pt>
                <c:pt idx="31">
                  <c:v>20.36</c:v>
                </c:pt>
                <c:pt idx="32">
                  <c:v>54.48</c:v>
                </c:pt>
                <c:pt idx="33">
                  <c:v>17.71</c:v>
                </c:pt>
                <c:pt idx="34">
                  <c:v>24.6</c:v>
                </c:pt>
                <c:pt idx="35">
                  <c:v>68</c:v>
                </c:pt>
                <c:pt idx="36">
                  <c:v>42.3</c:v>
                </c:pt>
                <c:pt idx="37">
                  <c:v>29.21</c:v>
                </c:pt>
                <c:pt idx="38">
                  <c:v>23.75</c:v>
                </c:pt>
                <c:pt idx="39">
                  <c:v>62.660000000000004</c:v>
                </c:pt>
                <c:pt idx="40">
                  <c:v>0</c:v>
                </c:pt>
                <c:pt idx="41">
                  <c:v>32.11</c:v>
                </c:pt>
                <c:pt idx="42">
                  <c:v>22.479999999999997</c:v>
                </c:pt>
                <c:pt idx="43">
                  <c:v>43.87</c:v>
                </c:pt>
                <c:pt idx="44">
                  <c:v>68</c:v>
                </c:pt>
                <c:pt idx="45">
                  <c:v>29</c:v>
                </c:pt>
              </c:numCache>
            </c:numRef>
          </c:val>
        </c:ser>
        <c:dLbls>
          <c:showLegendKey val="0"/>
          <c:showVal val="0"/>
          <c:showCatName val="0"/>
          <c:showSerName val="0"/>
          <c:showPercent val="0"/>
          <c:showBubbleSize val="0"/>
        </c:dLbls>
        <c:gapWidth val="0"/>
        <c:axId val="85533056"/>
        <c:axId val="85534592"/>
      </c:barChart>
      <c:catAx>
        <c:axId val="85533056"/>
        <c:scaling>
          <c:orientation val="minMax"/>
        </c:scaling>
        <c:delete val="0"/>
        <c:axPos val="b"/>
        <c:majorTickMark val="out"/>
        <c:minorTickMark val="none"/>
        <c:tickLblPos val="none"/>
        <c:crossAx val="85534592"/>
        <c:crosses val="autoZero"/>
        <c:auto val="1"/>
        <c:lblAlgn val="ctr"/>
        <c:lblOffset val="100"/>
        <c:noMultiLvlLbl val="0"/>
      </c:catAx>
      <c:valAx>
        <c:axId val="85534592"/>
        <c:scaling>
          <c:orientation val="minMax"/>
        </c:scaling>
        <c:delete val="0"/>
        <c:axPos val="l"/>
        <c:majorGridlines/>
        <c:numFmt formatCode="0" sourceLinked="1"/>
        <c:majorTickMark val="out"/>
        <c:minorTickMark val="none"/>
        <c:tickLblPos val="nextTo"/>
        <c:txPr>
          <a:bodyPr/>
          <a:lstStyle/>
          <a:p>
            <a:pPr>
              <a:defRPr sz="1800">
                <a:solidFill>
                  <a:schemeClr val="bg1"/>
                </a:solidFill>
              </a:defRPr>
            </a:pPr>
            <a:endParaRPr lang="en-US"/>
          </a:p>
        </c:txPr>
        <c:crossAx val="85533056"/>
        <c:crosses val="autoZero"/>
        <c:crossBetween val="between"/>
        <c:majorUnit val="20"/>
        <c:minorUnit val="10"/>
      </c:valAx>
    </c:plotArea>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bg1"/>
                </a:solidFill>
              </a:defRPr>
            </a:pPr>
            <a:r>
              <a:rPr lang="en-US">
                <a:solidFill>
                  <a:schemeClr val="bg1"/>
                </a:solidFill>
              </a:rPr>
              <a:t>Mean gale radius (km)</a:t>
            </a:r>
          </a:p>
        </c:rich>
      </c:tx>
      <c:layout>
        <c:manualLayout>
          <c:xMode val="edge"/>
          <c:yMode val="edge"/>
          <c:x val="0.29085808647524014"/>
          <c:y val="7.1904822345092378E-2"/>
        </c:manualLayout>
      </c:layout>
      <c:overlay val="0"/>
    </c:title>
    <c:autoTitleDeleted val="0"/>
    <c:plotArea>
      <c:layout/>
      <c:barChart>
        <c:barDir val="col"/>
        <c:grouping val="clustered"/>
        <c:varyColors val="0"/>
        <c:ser>
          <c:idx val="0"/>
          <c:order val="0"/>
          <c:tx>
            <c:strRef>
              <c:f>'figure adam talk'!$D$1</c:f>
              <c:strCache>
                <c:ptCount val="1"/>
                <c:pt idx="0">
                  <c:v>mean radius to gales in km (size)</c:v>
                </c:pt>
              </c:strCache>
            </c:strRef>
          </c:tx>
          <c:spPr>
            <a:solidFill>
              <a:srgbClr val="FF0000"/>
            </a:solidFill>
            <a:ln>
              <a:noFill/>
            </a:ln>
          </c:spPr>
          <c:invertIfNegative val="0"/>
          <c:dPt>
            <c:idx val="32"/>
            <c:invertIfNegative val="0"/>
            <c:bubble3D val="0"/>
            <c:spPr>
              <a:solidFill>
                <a:schemeClr val="bg1"/>
              </a:solidFill>
              <a:ln>
                <a:noFill/>
              </a:ln>
            </c:spPr>
          </c:dPt>
          <c:dPt>
            <c:idx val="35"/>
            <c:invertIfNegative val="0"/>
            <c:bubble3D val="0"/>
            <c:spPr>
              <a:solidFill>
                <a:schemeClr val="bg1"/>
              </a:solidFill>
              <a:ln>
                <a:noFill/>
              </a:ln>
            </c:spPr>
          </c:dPt>
          <c:dPt>
            <c:idx val="40"/>
            <c:invertIfNegative val="0"/>
            <c:bubble3D val="0"/>
            <c:spPr>
              <a:solidFill>
                <a:schemeClr val="bg1"/>
              </a:solidFill>
              <a:ln>
                <a:noFill/>
              </a:ln>
            </c:spPr>
          </c:dPt>
          <c:dPt>
            <c:idx val="44"/>
            <c:invertIfNegative val="0"/>
            <c:bubble3D val="0"/>
            <c:spPr>
              <a:solidFill>
                <a:schemeClr val="bg1"/>
              </a:solidFill>
              <a:ln>
                <a:solidFill>
                  <a:prstClr val="white"/>
                </a:solidFill>
              </a:ln>
            </c:spPr>
          </c:dPt>
          <c:dPt>
            <c:idx val="45"/>
            <c:invertIfNegative val="0"/>
            <c:bubble3D val="0"/>
            <c:spPr>
              <a:solidFill>
                <a:schemeClr val="bg1"/>
              </a:solidFill>
              <a:ln>
                <a:solidFill>
                  <a:prstClr val="white"/>
                </a:solidFill>
              </a:ln>
            </c:spPr>
          </c:dPt>
          <c:val>
            <c:numRef>
              <c:f>'figure adam talk'!$D$2:$D$47</c:f>
              <c:numCache>
                <c:formatCode>0</c:formatCode>
                <c:ptCount val="46"/>
                <c:pt idx="0">
                  <c:v>78.285714285714292</c:v>
                </c:pt>
                <c:pt idx="1">
                  <c:v>137</c:v>
                </c:pt>
                <c:pt idx="2">
                  <c:v>0</c:v>
                </c:pt>
                <c:pt idx="3">
                  <c:v>200.01599999999999</c:v>
                </c:pt>
                <c:pt idx="4">
                  <c:v>60.190000000000005</c:v>
                </c:pt>
                <c:pt idx="5">
                  <c:v>137</c:v>
                </c:pt>
                <c:pt idx="6">
                  <c:v>0</c:v>
                </c:pt>
                <c:pt idx="7">
                  <c:v>260.20599999999996</c:v>
                </c:pt>
                <c:pt idx="8">
                  <c:v>20.372</c:v>
                </c:pt>
                <c:pt idx="9">
                  <c:v>0</c:v>
                </c:pt>
                <c:pt idx="10">
                  <c:v>0</c:v>
                </c:pt>
                <c:pt idx="11">
                  <c:v>175.01399999999998</c:v>
                </c:pt>
                <c:pt idx="12">
                  <c:v>203.10266666666664</c:v>
                </c:pt>
                <c:pt idx="13">
                  <c:v>279.65199999999999</c:v>
                </c:pt>
                <c:pt idx="14">
                  <c:v>110.1</c:v>
                </c:pt>
                <c:pt idx="15">
                  <c:v>282.89300000000003</c:v>
                </c:pt>
                <c:pt idx="16">
                  <c:v>50.004000000000005</c:v>
                </c:pt>
                <c:pt idx="17">
                  <c:v>154.53911111111108</c:v>
                </c:pt>
                <c:pt idx="18">
                  <c:v>78.154399999999981</c:v>
                </c:pt>
                <c:pt idx="19">
                  <c:v>85.191999999999993</c:v>
                </c:pt>
                <c:pt idx="20">
                  <c:v>70.375999999999991</c:v>
                </c:pt>
                <c:pt idx="21">
                  <c:v>59.264000000000003</c:v>
                </c:pt>
                <c:pt idx="22">
                  <c:v>104.63800000000001</c:v>
                </c:pt>
                <c:pt idx="23">
                  <c:v>172.83733333333336</c:v>
                </c:pt>
                <c:pt idx="24">
                  <c:v>124.08399999999999</c:v>
                </c:pt>
                <c:pt idx="25">
                  <c:v>300.024</c:v>
                </c:pt>
                <c:pt idx="26">
                  <c:v>109.268</c:v>
                </c:pt>
                <c:pt idx="27">
                  <c:v>179.6</c:v>
                </c:pt>
                <c:pt idx="28">
                  <c:v>139.51733333333337</c:v>
                </c:pt>
                <c:pt idx="29">
                  <c:v>259.27999999999992</c:v>
                </c:pt>
                <c:pt idx="30">
                  <c:v>37.04</c:v>
                </c:pt>
                <c:pt idx="31">
                  <c:v>148.16</c:v>
                </c:pt>
                <c:pt idx="32">
                  <c:v>153.45142857142861</c:v>
                </c:pt>
                <c:pt idx="33">
                  <c:v>0</c:v>
                </c:pt>
                <c:pt idx="34">
                  <c:v>46.300000000000004</c:v>
                </c:pt>
                <c:pt idx="35">
                  <c:v>148.16</c:v>
                </c:pt>
                <c:pt idx="36">
                  <c:v>217.60999999999999</c:v>
                </c:pt>
                <c:pt idx="37">
                  <c:v>131.49200000000005</c:v>
                </c:pt>
                <c:pt idx="38">
                  <c:v>120.38</c:v>
                </c:pt>
                <c:pt idx="39">
                  <c:v>240.04769230769239</c:v>
                </c:pt>
                <c:pt idx="40">
                  <c:v>136.85925</c:v>
                </c:pt>
                <c:pt idx="41">
                  <c:v>136.85924500000002</c:v>
                </c:pt>
                <c:pt idx="42">
                  <c:v>136.85924500000002</c:v>
                </c:pt>
                <c:pt idx="43">
                  <c:v>214.17320999999998</c:v>
                </c:pt>
                <c:pt idx="44">
                  <c:v>310.21000000000004</c:v>
                </c:pt>
                <c:pt idx="45">
                  <c:v>17.600000000000001</c:v>
                </c:pt>
              </c:numCache>
            </c:numRef>
          </c:val>
        </c:ser>
        <c:dLbls>
          <c:showLegendKey val="0"/>
          <c:showVal val="0"/>
          <c:showCatName val="0"/>
          <c:showSerName val="0"/>
          <c:showPercent val="0"/>
          <c:showBubbleSize val="0"/>
        </c:dLbls>
        <c:gapWidth val="0"/>
        <c:axId val="85569536"/>
        <c:axId val="85571072"/>
      </c:barChart>
      <c:catAx>
        <c:axId val="85569536"/>
        <c:scaling>
          <c:orientation val="minMax"/>
        </c:scaling>
        <c:delete val="0"/>
        <c:axPos val="b"/>
        <c:majorTickMark val="out"/>
        <c:minorTickMark val="none"/>
        <c:tickLblPos val="none"/>
        <c:crossAx val="85571072"/>
        <c:crosses val="autoZero"/>
        <c:auto val="1"/>
        <c:lblAlgn val="ctr"/>
        <c:lblOffset val="100"/>
        <c:noMultiLvlLbl val="0"/>
      </c:catAx>
      <c:valAx>
        <c:axId val="85571072"/>
        <c:scaling>
          <c:orientation val="minMax"/>
          <c:max val="320"/>
        </c:scaling>
        <c:delete val="0"/>
        <c:axPos val="l"/>
        <c:majorGridlines/>
        <c:numFmt formatCode="0" sourceLinked="1"/>
        <c:majorTickMark val="out"/>
        <c:minorTickMark val="none"/>
        <c:tickLblPos val="nextTo"/>
        <c:txPr>
          <a:bodyPr/>
          <a:lstStyle/>
          <a:p>
            <a:pPr>
              <a:defRPr sz="1800">
                <a:solidFill>
                  <a:schemeClr val="bg1"/>
                </a:solidFill>
              </a:defRPr>
            </a:pPr>
            <a:endParaRPr lang="en-US"/>
          </a:p>
        </c:txPr>
        <c:crossAx val="85569536"/>
        <c:crosses val="autoZero"/>
        <c:crossBetween val="between"/>
        <c:majorUnit val="80"/>
        <c:minorUnit val="10"/>
      </c:valAx>
    </c:plotArea>
    <c:plotVisOnly val="1"/>
    <c:dispBlanksAs val="gap"/>
    <c:showDLblsOverMax val="0"/>
  </c:chart>
  <c:spPr>
    <a:noFill/>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23996A-4B00-432D-91DC-C988F02374C9}" type="datetimeFigureOut">
              <a:rPr lang="en-AU" smtClean="0"/>
              <a:pPr/>
              <a:t>12/07/2012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473034-8E50-40E1-86CB-5A50A440314F}" type="slidenum">
              <a:rPr lang="en-AU" smtClean="0"/>
              <a:pPr/>
              <a:t>‹#›</a:t>
            </a:fld>
            <a:endParaRPr lang="en-AU"/>
          </a:p>
        </p:txBody>
      </p:sp>
    </p:spTree>
    <p:extLst>
      <p:ext uri="{BB962C8B-B14F-4D97-AF65-F5344CB8AC3E}">
        <p14:creationId xmlns:p14="http://schemas.microsoft.com/office/powerpoint/2010/main" val="3596052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Pictures or disturbance</a:t>
            </a:r>
            <a:r>
              <a:rPr lang="en-US" baseline="0" dirty="0" smtClean="0"/>
              <a:t> regime</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2</a:t>
            </a:fld>
            <a:endParaRPr lang="en-AU"/>
          </a:p>
        </p:txBody>
      </p:sp>
    </p:spTree>
    <p:extLst>
      <p:ext uri="{BB962C8B-B14F-4D97-AF65-F5344CB8AC3E}">
        <p14:creationId xmlns:p14="http://schemas.microsoft.com/office/powerpoint/2010/main" val="102261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Re: persistence of anomalies</a:t>
            </a:r>
            <a:r>
              <a:rPr lang="en-AU" baseline="0" dirty="0" smtClean="0"/>
              <a:t> – cooling can slow seasonal warming cycles and accelerate seasonal cooling cycles</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3</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cooling happens in shallow water.</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4</a:t>
            </a:fld>
            <a:endParaRPr lang="en-AU"/>
          </a:p>
        </p:txBody>
      </p:sp>
    </p:spTree>
    <p:extLst>
      <p:ext uri="{BB962C8B-B14F-4D97-AF65-F5344CB8AC3E}">
        <p14:creationId xmlns:p14="http://schemas.microsoft.com/office/powerpoint/2010/main" val="883206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AU" baseline="0" dirty="0" smtClean="0"/>
              <a:t>Ideal opportunity for case study - TCs are clearly the most intense in the GBR since 1985</a:t>
            </a:r>
          </a:p>
          <a:p>
            <a:pPr marL="228600" indent="-228600">
              <a:buAutoNum type="arabicPeriod"/>
            </a:pPr>
            <a:r>
              <a:rPr lang="en-AU" baseline="0" dirty="0" smtClean="0"/>
              <a:t>Case study TCs vary in size (gale radii): </a:t>
            </a:r>
            <a:r>
              <a:rPr lang="en-AU" baseline="0" dirty="0" err="1" smtClean="0"/>
              <a:t>yasi</a:t>
            </a:r>
            <a:r>
              <a:rPr lang="en-AU" baseline="0" dirty="0" smtClean="0"/>
              <a:t> very large, others medium sized, Anthony small</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5</a:t>
            </a:fld>
            <a:endParaRPr lang="en-AU"/>
          </a:p>
        </p:txBody>
      </p:sp>
    </p:spTree>
    <p:extLst>
      <p:ext uri="{BB962C8B-B14F-4D97-AF65-F5344CB8AC3E}">
        <p14:creationId xmlns:p14="http://schemas.microsoft.com/office/powerpoint/2010/main" val="2415406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2-week SST difference</a:t>
            </a:r>
            <a:r>
              <a:rPr lang="en-US" baseline="0" dirty="0" smtClean="0"/>
              <a:t> – coral specific</a:t>
            </a:r>
          </a:p>
          <a:p>
            <a:r>
              <a:rPr lang="en-US" baseline="0" dirty="0" smtClean="0"/>
              <a:t>Gale radius – </a:t>
            </a:r>
            <a:r>
              <a:rPr lang="en-US" baseline="0" smtClean="0"/>
              <a:t>conservative </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6</a:t>
            </a:fld>
            <a:endParaRPr lang="en-AU"/>
          </a:p>
        </p:txBody>
      </p:sp>
    </p:spTree>
    <p:extLst>
      <p:ext uri="{BB962C8B-B14F-4D97-AF65-F5344CB8AC3E}">
        <p14:creationId xmlns:p14="http://schemas.microsoft.com/office/powerpoint/2010/main" val="888644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7</a:t>
            </a:fld>
            <a:endParaRPr lang="en-AU"/>
          </a:p>
        </p:txBody>
      </p:sp>
    </p:spTree>
    <p:extLst>
      <p:ext uri="{BB962C8B-B14F-4D97-AF65-F5344CB8AC3E}">
        <p14:creationId xmlns:p14="http://schemas.microsoft.com/office/powerpoint/2010/main" val="303679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Capricorn</a:t>
            </a:r>
            <a:r>
              <a:rPr lang="en-AU" baseline="0" dirty="0" smtClean="0"/>
              <a:t> channel separates inner/outer reefs.  Complex topography with numerous intrusion areas that allow advection into shallow areas.  </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8</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9</a:t>
            </a:fld>
            <a:endParaRPr lang="en-AU"/>
          </a:p>
        </p:txBody>
      </p:sp>
    </p:spTree>
    <p:extLst>
      <p:ext uri="{BB962C8B-B14F-4D97-AF65-F5344CB8AC3E}">
        <p14:creationId xmlns:p14="http://schemas.microsoft.com/office/powerpoint/2010/main" val="314775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Time evolution of mean hotspot (orange lines) and DHW (red lines) bi-weekly thermal stress data at 56-km cells containing reefs across the Caribbean for the 2005 (A) and 2010 (B) Atlantic hurricane seasons.  Pixels with an accumulated TC-induced cooling (based on 2-week sustained drop) of 1°C or greater are depicted by dashed lines while solid lines represent pixels with negligible TC-induced cooling.</a:t>
            </a:r>
          </a:p>
          <a:p>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11</a:t>
            </a:fld>
            <a:endParaRPr lang="en-AU"/>
          </a:p>
        </p:txBody>
      </p:sp>
    </p:spTree>
    <p:extLst>
      <p:ext uri="{BB962C8B-B14F-4D97-AF65-F5344CB8AC3E}">
        <p14:creationId xmlns:p14="http://schemas.microsoft.com/office/powerpoint/2010/main" val="1664832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solidFill>
                  <a:schemeClr val="bg1"/>
                </a:solidFill>
              </a:rPr>
              <a:t>Many unknowns regarding how warming SST will affect TC activity.  High confidence that average intensity and number of intense storms will increase.  Also evidence that storms mature faster – low latitude reefs closer to development zones.  Little confidence in changes to total number or size of TCs.</a:t>
            </a:r>
          </a:p>
          <a:p>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12</a:t>
            </a:fld>
            <a:endParaRPr lang="en-AU"/>
          </a:p>
        </p:txBody>
      </p:sp>
    </p:spTree>
    <p:extLst>
      <p:ext uri="{BB962C8B-B14F-4D97-AF65-F5344CB8AC3E}">
        <p14:creationId xmlns:p14="http://schemas.microsoft.com/office/powerpoint/2010/main" val="4294396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rPr>
              <a:t>Based on 25-`year historical cooling at each 28-km reef cell</a:t>
            </a:r>
          </a:p>
          <a:p>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13</a:t>
            </a:fld>
            <a:endParaRPr lang="en-AU"/>
          </a:p>
        </p:txBody>
      </p:sp>
    </p:spTree>
    <p:extLst>
      <p:ext uri="{BB962C8B-B14F-4D97-AF65-F5344CB8AC3E}">
        <p14:creationId xmlns:p14="http://schemas.microsoft.com/office/powerpoint/2010/main" val="2506209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rPr>
              <a:t>Lot</a:t>
            </a:r>
            <a:r>
              <a:rPr lang="en-US" sz="1200" baseline="0" dirty="0" smtClean="0">
                <a:solidFill>
                  <a:schemeClr val="bg1"/>
                </a:solidFill>
              </a:rPr>
              <a:t> to digest here…obviously North Pacific has highest probability and there’s a clear latitudinal gradient.  However also variability by latitude.  Note for example the southern GBR which can have occasional mild cooling but no major cooling – possibly to do with the complex topography in the area</a:t>
            </a:r>
            <a:endParaRPr lang="en-AU" sz="1200" dirty="0" smtClean="0">
              <a:solidFill>
                <a:schemeClr val="bg1"/>
              </a:solidFill>
            </a:endParaRPr>
          </a:p>
        </p:txBody>
      </p:sp>
      <p:sp>
        <p:nvSpPr>
          <p:cNvPr id="4" name="Slide Number Placeholder 3"/>
          <p:cNvSpPr>
            <a:spLocks noGrp="1"/>
          </p:cNvSpPr>
          <p:nvPr>
            <p:ph type="sldNum" sz="quarter" idx="10"/>
          </p:nvPr>
        </p:nvSpPr>
        <p:spPr/>
        <p:txBody>
          <a:bodyPr/>
          <a:lstStyle/>
          <a:p>
            <a:fld id="{5B473034-8E50-40E1-86CB-5A50A440314F}" type="slidenum">
              <a:rPr lang="en-AU" smtClean="0"/>
              <a:pPr/>
              <a:t>15</a:t>
            </a:fld>
            <a:endParaRPr lang="en-AU"/>
          </a:p>
        </p:txBody>
      </p:sp>
    </p:spTree>
    <p:extLst>
      <p:ext uri="{BB962C8B-B14F-4D97-AF65-F5344CB8AC3E}">
        <p14:creationId xmlns:p14="http://schemas.microsoft.com/office/powerpoint/2010/main" val="897690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TC cooling</a:t>
            </a:r>
            <a:r>
              <a:rPr lang="en-US" baseline="0" dirty="0" smtClean="0"/>
              <a:t> seems worth investigating further – results indicate it shows potential to provide periodic refuge. </a:t>
            </a:r>
            <a:endParaRPr lang="en-AU" dirty="0"/>
          </a:p>
        </p:txBody>
      </p:sp>
      <p:sp>
        <p:nvSpPr>
          <p:cNvPr id="4" name="Slide Number Placeholder 3"/>
          <p:cNvSpPr>
            <a:spLocks noGrp="1"/>
          </p:cNvSpPr>
          <p:nvPr>
            <p:ph type="sldNum" sz="quarter" idx="10"/>
          </p:nvPr>
        </p:nvSpPr>
        <p:spPr/>
        <p:txBody>
          <a:bodyPr/>
          <a:lstStyle/>
          <a:p>
            <a:fld id="{5B473034-8E50-40E1-86CB-5A50A440314F}" type="slidenum">
              <a:rPr lang="en-AU" smtClean="0"/>
              <a:pPr/>
              <a:t>16</a:t>
            </a:fld>
            <a:endParaRPr lang="en-AU"/>
          </a:p>
        </p:txBody>
      </p:sp>
    </p:spTree>
    <p:extLst>
      <p:ext uri="{BB962C8B-B14F-4D97-AF65-F5344CB8AC3E}">
        <p14:creationId xmlns:p14="http://schemas.microsoft.com/office/powerpoint/2010/main" val="3177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4E81329-7A93-4928-B6A0-534D5F02F023}" type="datetimeFigureOut">
              <a:rPr lang="en-AU" smtClean="0"/>
              <a:pPr/>
              <a:t>12/07/2012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76B02F-6003-4042-AB1D-69478E55ED8C}"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81329-7A93-4928-B6A0-534D5F02F023}" type="datetimeFigureOut">
              <a:rPr lang="en-AU" smtClean="0"/>
              <a:pPr/>
              <a:t>12/07/2012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6B02F-6003-4042-AB1D-69478E55ED8C}"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0.tif"/></Relationships>
</file>

<file path=ppt/slides/_rels/slide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tiff"/><Relationship Id="rId4" Type="http://schemas.openxmlformats.org/officeDocument/2006/relationships/image" Target="../media/image15.tiff"/></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tiff"/></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Ocean_Sciences_Poster\Isabel_background.jpg"/>
          <p:cNvPicPr>
            <a:picLocks noChangeAspect="1" noChangeArrowheads="1"/>
          </p:cNvPicPr>
          <p:nvPr/>
        </p:nvPicPr>
        <p:blipFill>
          <a:blip r:embed="rId2" cstate="print"/>
          <a:srcRect/>
          <a:stretch>
            <a:fillRect/>
          </a:stretch>
        </p:blipFill>
        <p:spPr bwMode="auto">
          <a:xfrm>
            <a:off x="-11081" y="0"/>
            <a:ext cx="9155113" cy="6858000"/>
          </a:xfrm>
          <a:prstGeom prst="rect">
            <a:avLst/>
          </a:prstGeom>
          <a:solidFill>
            <a:schemeClr val="bg1"/>
          </a:solidFill>
          <a:ln w="9525">
            <a:noFill/>
            <a:miter lim="800000"/>
            <a:headEnd/>
            <a:tailEnd/>
          </a:ln>
        </p:spPr>
      </p:pic>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7" name="TextBox 6"/>
          <p:cNvSpPr txBox="1"/>
          <p:nvPr/>
        </p:nvSpPr>
        <p:spPr>
          <a:xfrm>
            <a:off x="247342" y="404664"/>
            <a:ext cx="8717146" cy="1323439"/>
          </a:xfrm>
          <a:prstGeom prst="rect">
            <a:avLst/>
          </a:prstGeom>
          <a:noFill/>
        </p:spPr>
        <p:txBody>
          <a:bodyPr wrap="square" rtlCol="0">
            <a:spAutoFit/>
          </a:bodyPr>
          <a:lstStyle/>
          <a:p>
            <a:pPr algn="ctr"/>
            <a:r>
              <a:rPr lang="en-AU" sz="4000" b="1" dirty="0" smtClean="0">
                <a:latin typeface="Trebuchet MS" pitchFamily="34" charset="0"/>
                <a:ea typeface="Tahoma" pitchFamily="34" charset="0"/>
                <a:cs typeface="Tahoma" pitchFamily="34" charset="0"/>
              </a:rPr>
              <a:t>Can cyclone induced cooling offer refuge to thermally stressed corals?</a:t>
            </a:r>
            <a:endParaRPr lang="en-AU" sz="4000" b="1" dirty="0">
              <a:latin typeface="Trebuchet MS" pitchFamily="34" charset="0"/>
              <a:ea typeface="Tahoma" pitchFamily="34" charset="0"/>
              <a:cs typeface="Tahoma" pitchFamily="34" charset="0"/>
            </a:endParaRPr>
          </a:p>
        </p:txBody>
      </p:sp>
      <p:pic>
        <p:nvPicPr>
          <p:cNvPr id="8" name="Picture 10" descr="uow_logo"/>
          <p:cNvPicPr>
            <a:picLocks noChangeAspect="1" noChangeArrowheads="1"/>
          </p:cNvPicPr>
          <p:nvPr/>
        </p:nvPicPr>
        <p:blipFill>
          <a:blip r:embed="rId3" cstate="print"/>
          <a:srcRect/>
          <a:stretch>
            <a:fillRect/>
          </a:stretch>
        </p:blipFill>
        <p:spPr bwMode="auto">
          <a:xfrm>
            <a:off x="6587504" y="6165304"/>
            <a:ext cx="2410554" cy="432048"/>
          </a:xfrm>
          <a:prstGeom prst="rect">
            <a:avLst/>
          </a:prstGeom>
          <a:noFill/>
          <a:ln w="9525">
            <a:noFill/>
            <a:miter lim="800000"/>
            <a:headEnd/>
            <a:tailEnd/>
          </a:ln>
        </p:spPr>
      </p:pic>
      <p:sp>
        <p:nvSpPr>
          <p:cNvPr id="9" name="TextBox 8"/>
          <p:cNvSpPr txBox="1"/>
          <p:nvPr/>
        </p:nvSpPr>
        <p:spPr>
          <a:xfrm>
            <a:off x="611560" y="6165304"/>
            <a:ext cx="5558752" cy="461665"/>
          </a:xfrm>
          <a:prstGeom prst="rect">
            <a:avLst/>
          </a:prstGeom>
          <a:noFill/>
        </p:spPr>
        <p:txBody>
          <a:bodyPr wrap="square" rtlCol="0">
            <a:spAutoFit/>
          </a:bodyPr>
          <a:lstStyle/>
          <a:p>
            <a:pPr algn="ctr"/>
            <a:r>
              <a:rPr lang="en-AU" sz="2400" dirty="0" smtClean="0">
                <a:latin typeface="Tahoma" pitchFamily="34" charset="0"/>
                <a:cs typeface="Tahoma" pitchFamily="34" charset="0"/>
              </a:rPr>
              <a:t>Adam Carrigan</a:t>
            </a:r>
            <a:r>
              <a:rPr lang="en-AU" sz="2400" dirty="0">
                <a:latin typeface="Tahoma" pitchFamily="34" charset="0"/>
                <a:cs typeface="Tahoma" pitchFamily="34" charset="0"/>
              </a:rPr>
              <a:t> </a:t>
            </a:r>
            <a:r>
              <a:rPr lang="en-AU" sz="2400" dirty="0" smtClean="0">
                <a:latin typeface="Tahoma" pitchFamily="34" charset="0"/>
                <a:cs typeface="Tahoma" pitchFamily="34" charset="0"/>
              </a:rPr>
              <a:t>and </a:t>
            </a:r>
            <a:r>
              <a:rPr lang="en-AU" sz="2400" dirty="0" err="1" smtClean="0">
                <a:latin typeface="Tahoma" pitchFamily="34" charset="0"/>
                <a:cs typeface="Tahoma" pitchFamily="34" charset="0"/>
              </a:rPr>
              <a:t>Dr.</a:t>
            </a:r>
            <a:r>
              <a:rPr lang="en-AU" sz="2400" dirty="0" smtClean="0">
                <a:latin typeface="Tahoma" pitchFamily="34" charset="0"/>
                <a:cs typeface="Tahoma" pitchFamily="34" charset="0"/>
              </a:rPr>
              <a:t> Marji Puotinen</a:t>
            </a:r>
            <a:endParaRPr lang="en-AU" sz="2400" dirty="0">
              <a:latin typeface="Tahoma" pitchFamily="34" charset="0"/>
              <a:cs typeface="Tahoma"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60" y="2636912"/>
            <a:ext cx="7914132" cy="2875788"/>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7" name="TextBox 6"/>
          <p:cNvSpPr txBox="1"/>
          <p:nvPr/>
        </p:nvSpPr>
        <p:spPr>
          <a:xfrm>
            <a:off x="3347864" y="2348880"/>
            <a:ext cx="4176464" cy="1077218"/>
          </a:xfrm>
          <a:prstGeom prst="rect">
            <a:avLst/>
          </a:prstGeom>
          <a:noFill/>
        </p:spPr>
        <p:txBody>
          <a:bodyPr wrap="square" rtlCol="0">
            <a:spAutoFit/>
          </a:bodyPr>
          <a:lstStyle/>
          <a:p>
            <a:r>
              <a:rPr lang="en-US" sz="3200" dirty="0" smtClean="0">
                <a:solidFill>
                  <a:schemeClr val="bg1"/>
                </a:solidFill>
                <a:cs typeface="Arial" pitchFamily="34" charset="0"/>
              </a:rPr>
              <a:t>TCs are widely known to damage reefs but…</a:t>
            </a:r>
            <a:endParaRPr lang="en-AU" sz="3200" dirty="0">
              <a:solidFill>
                <a:schemeClr val="bg1"/>
              </a:solidFill>
              <a:cs typeface="Arial" pitchFamily="34" charset="0"/>
            </a:endParaRPr>
          </a:p>
        </p:txBody>
      </p:sp>
      <p:pic>
        <p:nvPicPr>
          <p:cNvPr id="6" name="Picture 20" descr="Ingrid Terry0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76672"/>
            <a:ext cx="2301328" cy="30684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8" descr="more_break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133977"/>
            <a:ext cx="3173984" cy="2380488"/>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8100000" algn="ctr" rotWithShape="0">
                    <a:srgbClr val="808080"/>
                  </a:outerShdw>
                </a:effectLst>
              </a14:hiddenEffects>
            </a:ext>
          </a:extLst>
        </p:spPr>
      </p:pic>
      <p:pic>
        <p:nvPicPr>
          <p:cNvPr id="1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188640"/>
            <a:ext cx="2934072" cy="195604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11" name="Group 46"/>
          <p:cNvGrpSpPr>
            <a:grpSpLocks noChangeAspect="1"/>
          </p:cNvGrpSpPr>
          <p:nvPr/>
        </p:nvGrpSpPr>
        <p:grpSpPr bwMode="auto">
          <a:xfrm>
            <a:off x="6300192" y="3608158"/>
            <a:ext cx="2640359" cy="2978316"/>
            <a:chOff x="6311121" y="2415126"/>
            <a:chExt cx="2736676" cy="3084668"/>
          </a:xfrm>
        </p:grpSpPr>
        <p:pic>
          <p:nvPicPr>
            <p:cNvPr id="12" name="Picture 12" descr="Satellite image showing the extent of the flood plume along the coast in the central Great Barrier Reef coast. The sediment-laden flood plume from the Burdekin River is at the centre of the image. Image data is provided by NASA, Goddard Space Flight Centre, and was processed by Matt Slivkoff (AIMS/Curtin University)."/>
            <p:cNvPicPr>
              <a:picLocks noChangeAspect="1" noChangeArrowheads="1"/>
            </p:cNvPicPr>
            <p:nvPr/>
          </p:nvPicPr>
          <p:blipFill>
            <a:blip r:embed="rId6" cstate="print"/>
            <a:srcRect/>
            <a:stretch>
              <a:fillRect/>
            </a:stretch>
          </p:blipFill>
          <p:spPr bwMode="auto">
            <a:xfrm>
              <a:off x="6311121" y="2419078"/>
              <a:ext cx="2736676" cy="3080716"/>
            </a:xfrm>
            <a:prstGeom prst="rect">
              <a:avLst/>
            </a:prstGeom>
            <a:noFill/>
            <a:effectLst>
              <a:innerShdw blurRad="114300">
                <a:prstClr val="black"/>
              </a:innerShdw>
            </a:effectLst>
          </p:spPr>
        </p:pic>
        <p:sp>
          <p:nvSpPr>
            <p:cNvPr id="14" name="Freeform 13"/>
            <p:cNvSpPr/>
            <p:nvPr/>
          </p:nvSpPr>
          <p:spPr>
            <a:xfrm>
              <a:off x="6808266" y="2415126"/>
              <a:ext cx="1793213" cy="2523552"/>
            </a:xfrm>
            <a:custGeom>
              <a:avLst/>
              <a:gdLst>
                <a:gd name="connsiteX0" fmla="*/ 11112 w 1792287"/>
                <a:gd name="connsiteY0" fmla="*/ 0 h 2524125"/>
                <a:gd name="connsiteX1" fmla="*/ 11112 w 1792287"/>
                <a:gd name="connsiteY1" fmla="*/ 195262 h 2524125"/>
                <a:gd name="connsiteX2" fmla="*/ 77787 w 1792287"/>
                <a:gd name="connsiteY2" fmla="*/ 438150 h 2524125"/>
                <a:gd name="connsiteX3" fmla="*/ 220662 w 1792287"/>
                <a:gd name="connsiteY3" fmla="*/ 461962 h 2524125"/>
                <a:gd name="connsiteX4" fmla="*/ 401637 w 1792287"/>
                <a:gd name="connsiteY4" fmla="*/ 523875 h 2524125"/>
                <a:gd name="connsiteX5" fmla="*/ 334962 w 1792287"/>
                <a:gd name="connsiteY5" fmla="*/ 723900 h 2524125"/>
                <a:gd name="connsiteX6" fmla="*/ 296862 w 1792287"/>
                <a:gd name="connsiteY6" fmla="*/ 828675 h 2524125"/>
                <a:gd name="connsiteX7" fmla="*/ 344487 w 1792287"/>
                <a:gd name="connsiteY7" fmla="*/ 1071562 h 2524125"/>
                <a:gd name="connsiteX8" fmla="*/ 458787 w 1792287"/>
                <a:gd name="connsiteY8" fmla="*/ 1252537 h 2524125"/>
                <a:gd name="connsiteX9" fmla="*/ 482600 w 1792287"/>
                <a:gd name="connsiteY9" fmla="*/ 1357312 h 2524125"/>
                <a:gd name="connsiteX10" fmla="*/ 577850 w 1792287"/>
                <a:gd name="connsiteY10" fmla="*/ 1409700 h 2524125"/>
                <a:gd name="connsiteX11" fmla="*/ 687387 w 1792287"/>
                <a:gd name="connsiteY11" fmla="*/ 1404937 h 2524125"/>
                <a:gd name="connsiteX12" fmla="*/ 825500 w 1792287"/>
                <a:gd name="connsiteY12" fmla="*/ 1557337 h 2524125"/>
                <a:gd name="connsiteX13" fmla="*/ 992187 w 1792287"/>
                <a:gd name="connsiteY13" fmla="*/ 1647825 h 2524125"/>
                <a:gd name="connsiteX14" fmla="*/ 1192212 w 1792287"/>
                <a:gd name="connsiteY14" fmla="*/ 1690687 h 2524125"/>
                <a:gd name="connsiteX15" fmla="*/ 1377950 w 1792287"/>
                <a:gd name="connsiteY15" fmla="*/ 1885950 h 2524125"/>
                <a:gd name="connsiteX16" fmla="*/ 1363662 w 1792287"/>
                <a:gd name="connsiteY16" fmla="*/ 2128837 h 2524125"/>
                <a:gd name="connsiteX17" fmla="*/ 1497012 w 1792287"/>
                <a:gd name="connsiteY17" fmla="*/ 2286000 h 2524125"/>
                <a:gd name="connsiteX18" fmla="*/ 1649412 w 1792287"/>
                <a:gd name="connsiteY18" fmla="*/ 2409825 h 2524125"/>
                <a:gd name="connsiteX19" fmla="*/ 1792287 w 1792287"/>
                <a:gd name="connsiteY19" fmla="*/ 2524125 h 252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2287" h="2524125">
                  <a:moveTo>
                    <a:pt x="11112" y="0"/>
                  </a:moveTo>
                  <a:cubicBezTo>
                    <a:pt x="5556" y="61118"/>
                    <a:pt x="0" y="122237"/>
                    <a:pt x="11112" y="195262"/>
                  </a:cubicBezTo>
                  <a:cubicBezTo>
                    <a:pt x="22224" y="268287"/>
                    <a:pt x="42862" y="393700"/>
                    <a:pt x="77787" y="438150"/>
                  </a:cubicBezTo>
                  <a:cubicBezTo>
                    <a:pt x="112712" y="482600"/>
                    <a:pt x="166687" y="447675"/>
                    <a:pt x="220662" y="461962"/>
                  </a:cubicBezTo>
                  <a:cubicBezTo>
                    <a:pt x="274637" y="476250"/>
                    <a:pt x="382587" y="480219"/>
                    <a:pt x="401637" y="523875"/>
                  </a:cubicBezTo>
                  <a:cubicBezTo>
                    <a:pt x="420687" y="567531"/>
                    <a:pt x="352424" y="673100"/>
                    <a:pt x="334962" y="723900"/>
                  </a:cubicBezTo>
                  <a:cubicBezTo>
                    <a:pt x="317500" y="774700"/>
                    <a:pt x="295275" y="770731"/>
                    <a:pt x="296862" y="828675"/>
                  </a:cubicBezTo>
                  <a:cubicBezTo>
                    <a:pt x="298450" y="886619"/>
                    <a:pt x="317500" y="1000918"/>
                    <a:pt x="344487" y="1071562"/>
                  </a:cubicBezTo>
                  <a:cubicBezTo>
                    <a:pt x="371474" y="1142206"/>
                    <a:pt x="435768" y="1204912"/>
                    <a:pt x="458787" y="1252537"/>
                  </a:cubicBezTo>
                  <a:cubicBezTo>
                    <a:pt x="481806" y="1300162"/>
                    <a:pt x="462756" y="1331118"/>
                    <a:pt x="482600" y="1357312"/>
                  </a:cubicBezTo>
                  <a:cubicBezTo>
                    <a:pt x="502444" y="1383506"/>
                    <a:pt x="543719" y="1401762"/>
                    <a:pt x="577850" y="1409700"/>
                  </a:cubicBezTo>
                  <a:cubicBezTo>
                    <a:pt x="611981" y="1417638"/>
                    <a:pt x="646112" y="1380331"/>
                    <a:pt x="687387" y="1404937"/>
                  </a:cubicBezTo>
                  <a:cubicBezTo>
                    <a:pt x="728662" y="1429543"/>
                    <a:pt x="774700" y="1516856"/>
                    <a:pt x="825500" y="1557337"/>
                  </a:cubicBezTo>
                  <a:cubicBezTo>
                    <a:pt x="876300" y="1597818"/>
                    <a:pt x="931068" y="1625600"/>
                    <a:pt x="992187" y="1647825"/>
                  </a:cubicBezTo>
                  <a:cubicBezTo>
                    <a:pt x="1053306" y="1670050"/>
                    <a:pt x="1127918" y="1651000"/>
                    <a:pt x="1192212" y="1690687"/>
                  </a:cubicBezTo>
                  <a:cubicBezTo>
                    <a:pt x="1256506" y="1730375"/>
                    <a:pt x="1349375" y="1812925"/>
                    <a:pt x="1377950" y="1885950"/>
                  </a:cubicBezTo>
                  <a:cubicBezTo>
                    <a:pt x="1406525" y="1958975"/>
                    <a:pt x="1343818" y="2062162"/>
                    <a:pt x="1363662" y="2128837"/>
                  </a:cubicBezTo>
                  <a:cubicBezTo>
                    <a:pt x="1383506" y="2195512"/>
                    <a:pt x="1449387" y="2239169"/>
                    <a:pt x="1497012" y="2286000"/>
                  </a:cubicBezTo>
                  <a:cubicBezTo>
                    <a:pt x="1544637" y="2332831"/>
                    <a:pt x="1649412" y="2409825"/>
                    <a:pt x="1649412" y="2409825"/>
                  </a:cubicBezTo>
                  <a:lnTo>
                    <a:pt x="1792287" y="2524125"/>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AU"/>
            </a:p>
          </p:txBody>
        </p:sp>
      </p:grpSp>
      <p:sp>
        <p:nvSpPr>
          <p:cNvPr id="18" name="TextBox 17"/>
          <p:cNvSpPr txBox="1"/>
          <p:nvPr/>
        </p:nvSpPr>
        <p:spPr>
          <a:xfrm>
            <a:off x="971600" y="107340"/>
            <a:ext cx="1472374" cy="369332"/>
          </a:xfrm>
          <a:prstGeom prst="rect">
            <a:avLst/>
          </a:prstGeom>
          <a:noFill/>
        </p:spPr>
        <p:txBody>
          <a:bodyPr wrap="square" rtlCol="0">
            <a:spAutoFit/>
          </a:bodyPr>
          <a:lstStyle/>
          <a:p>
            <a:r>
              <a:rPr lang="en-AU" dirty="0" smtClean="0">
                <a:solidFill>
                  <a:schemeClr val="bg1"/>
                </a:solidFill>
              </a:rPr>
              <a:t>Dislodgement</a:t>
            </a:r>
          </a:p>
        </p:txBody>
      </p:sp>
      <p:sp>
        <p:nvSpPr>
          <p:cNvPr id="23" name="TextBox 22"/>
          <p:cNvSpPr txBox="1"/>
          <p:nvPr/>
        </p:nvSpPr>
        <p:spPr>
          <a:xfrm>
            <a:off x="7959658" y="764704"/>
            <a:ext cx="1148846" cy="646331"/>
          </a:xfrm>
          <a:prstGeom prst="rect">
            <a:avLst/>
          </a:prstGeom>
          <a:noFill/>
        </p:spPr>
        <p:txBody>
          <a:bodyPr wrap="square" rtlCol="0">
            <a:spAutoFit/>
          </a:bodyPr>
          <a:lstStyle/>
          <a:p>
            <a:r>
              <a:rPr lang="en-AU" dirty="0" smtClean="0">
                <a:solidFill>
                  <a:schemeClr val="bg1"/>
                </a:solidFill>
              </a:rPr>
              <a:t>Sediment</a:t>
            </a:r>
          </a:p>
          <a:p>
            <a:r>
              <a:rPr lang="en-AU" dirty="0" smtClean="0">
                <a:solidFill>
                  <a:schemeClr val="bg1"/>
                </a:solidFill>
              </a:rPr>
              <a:t>transport</a:t>
            </a:r>
          </a:p>
        </p:txBody>
      </p:sp>
      <p:sp>
        <p:nvSpPr>
          <p:cNvPr id="24" name="TextBox 23"/>
          <p:cNvSpPr txBox="1"/>
          <p:nvPr/>
        </p:nvSpPr>
        <p:spPr>
          <a:xfrm>
            <a:off x="5076056" y="4077072"/>
            <a:ext cx="1148846" cy="646331"/>
          </a:xfrm>
          <a:prstGeom prst="rect">
            <a:avLst/>
          </a:prstGeom>
          <a:noFill/>
        </p:spPr>
        <p:txBody>
          <a:bodyPr wrap="square" rtlCol="0">
            <a:spAutoFit/>
          </a:bodyPr>
          <a:lstStyle/>
          <a:p>
            <a:pPr algn="r"/>
            <a:r>
              <a:rPr lang="en-AU" dirty="0" smtClean="0">
                <a:solidFill>
                  <a:schemeClr val="bg1"/>
                </a:solidFill>
              </a:rPr>
              <a:t>Flood plumes</a:t>
            </a:r>
          </a:p>
        </p:txBody>
      </p:sp>
      <p:sp>
        <p:nvSpPr>
          <p:cNvPr id="25" name="TextBox 24"/>
          <p:cNvSpPr txBox="1"/>
          <p:nvPr/>
        </p:nvSpPr>
        <p:spPr>
          <a:xfrm>
            <a:off x="3997577" y="5589240"/>
            <a:ext cx="1148846" cy="369332"/>
          </a:xfrm>
          <a:prstGeom prst="rect">
            <a:avLst/>
          </a:prstGeom>
          <a:noFill/>
        </p:spPr>
        <p:txBody>
          <a:bodyPr wrap="square" rtlCol="0">
            <a:spAutoFit/>
          </a:bodyPr>
          <a:lstStyle/>
          <a:p>
            <a:r>
              <a:rPr lang="en-AU" dirty="0" smtClean="0">
                <a:solidFill>
                  <a:schemeClr val="bg1"/>
                </a:solidFill>
              </a:rPr>
              <a:t>Breakage</a:t>
            </a:r>
          </a:p>
        </p:txBody>
      </p:sp>
    </p:spTree>
    <p:extLst>
      <p:ext uri="{BB962C8B-B14F-4D97-AF65-F5344CB8AC3E}">
        <p14:creationId xmlns:p14="http://schemas.microsoft.com/office/powerpoint/2010/main" val="308783385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3" name="TextBox 2"/>
          <p:cNvSpPr txBox="1"/>
          <p:nvPr/>
        </p:nvSpPr>
        <p:spPr>
          <a:xfrm>
            <a:off x="827286" y="1484784"/>
            <a:ext cx="7992888" cy="3323987"/>
          </a:xfrm>
          <a:prstGeom prst="rect">
            <a:avLst/>
          </a:prstGeom>
          <a:noFill/>
        </p:spPr>
        <p:txBody>
          <a:bodyPr wrap="square" rtlCol="0">
            <a:spAutoFit/>
          </a:bodyPr>
          <a:lstStyle/>
          <a:p>
            <a:pPr>
              <a:buFont typeface="Arial" pitchFamily="34" charset="0"/>
              <a:buChar char="•"/>
            </a:pPr>
            <a:r>
              <a:rPr lang="en-US" dirty="0" smtClean="0">
                <a:solidFill>
                  <a:schemeClr val="bg1"/>
                </a:solidFill>
                <a:latin typeface="Arial" pitchFamily="34" charset="0"/>
                <a:cs typeface="Arial" pitchFamily="34" charset="0"/>
              </a:rPr>
              <a:t>  </a:t>
            </a:r>
            <a:r>
              <a:rPr lang="en-US" sz="2400" dirty="0" smtClean="0">
                <a:solidFill>
                  <a:schemeClr val="bg1"/>
                </a:solidFill>
                <a:cs typeface="Arial" pitchFamily="34" charset="0"/>
              </a:rPr>
              <a:t>Tropical cyclones reduce </a:t>
            </a:r>
            <a:r>
              <a:rPr lang="en-US" sz="2400" dirty="0" smtClean="0">
                <a:solidFill>
                  <a:schemeClr val="bg1"/>
                </a:solidFill>
                <a:cs typeface="Arial" pitchFamily="34" charset="0"/>
              </a:rPr>
              <a:t>upper ocean temperature</a:t>
            </a:r>
            <a:endParaRPr lang="en-US" sz="2400" dirty="0" smtClean="0">
              <a:solidFill>
                <a:schemeClr val="bg1"/>
              </a:solidFill>
              <a:cs typeface="Arial" pitchFamily="34" charset="0"/>
            </a:endParaRPr>
          </a:p>
          <a:p>
            <a:endParaRPr lang="en-US" sz="2400" dirty="0" smtClean="0">
              <a:solidFill>
                <a:schemeClr val="bg1"/>
              </a:solidFill>
              <a:cs typeface="Arial" pitchFamily="34" charset="0"/>
            </a:endParaRPr>
          </a:p>
          <a:p>
            <a:pPr>
              <a:buFont typeface="Arial" pitchFamily="34" charset="0"/>
              <a:buChar char="•"/>
            </a:pPr>
            <a:r>
              <a:rPr lang="en-US" sz="2400" dirty="0" smtClean="0">
                <a:solidFill>
                  <a:schemeClr val="bg1"/>
                </a:solidFill>
                <a:cs typeface="Arial" pitchFamily="34" charset="0"/>
              </a:rPr>
              <a:t>  Anomalies extend 100s of km beyond TC wave damage zone and can persist for weeks</a:t>
            </a:r>
          </a:p>
          <a:p>
            <a:endParaRPr lang="en-US" sz="2400" dirty="0" smtClean="0">
              <a:solidFill>
                <a:schemeClr val="bg1"/>
              </a:solidFill>
              <a:cs typeface="Arial" pitchFamily="34" charset="0"/>
            </a:endParaRPr>
          </a:p>
          <a:p>
            <a:pPr>
              <a:buFont typeface="Arial" pitchFamily="34" charset="0"/>
              <a:buChar char="•"/>
            </a:pPr>
            <a:r>
              <a:rPr lang="en-US" sz="2400" dirty="0" smtClean="0">
                <a:solidFill>
                  <a:schemeClr val="bg1"/>
                </a:solidFill>
                <a:cs typeface="Arial" pitchFamily="34" charset="0"/>
              </a:rPr>
              <a:t>  TC cooling prevented severe bleaching in some areas during 2005 bleaching event (</a:t>
            </a:r>
            <a:r>
              <a:rPr lang="en-US" sz="2400" dirty="0" err="1" smtClean="0">
                <a:solidFill>
                  <a:schemeClr val="bg1"/>
                </a:solidFill>
                <a:cs typeface="Arial" pitchFamily="34" charset="0"/>
              </a:rPr>
              <a:t>Manzello</a:t>
            </a:r>
            <a:r>
              <a:rPr lang="en-US" sz="2400" dirty="0" smtClean="0">
                <a:solidFill>
                  <a:schemeClr val="bg1"/>
                </a:solidFill>
                <a:cs typeface="Arial" pitchFamily="34" charset="0"/>
              </a:rPr>
              <a:t> et al. 2007)</a:t>
            </a:r>
          </a:p>
          <a:p>
            <a:endParaRPr lang="en-US" sz="2400" dirty="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p:txBody>
      </p:sp>
      <p:sp>
        <p:nvSpPr>
          <p:cNvPr id="13" name="Rectangle 12"/>
          <p:cNvSpPr/>
          <p:nvPr/>
        </p:nvSpPr>
        <p:spPr>
          <a:xfrm>
            <a:off x="1907704" y="260648"/>
            <a:ext cx="5832053" cy="646331"/>
          </a:xfrm>
          <a:prstGeom prst="rect">
            <a:avLst/>
          </a:prstGeom>
        </p:spPr>
        <p:txBody>
          <a:bodyPr wrap="square">
            <a:spAutoFit/>
          </a:bodyPr>
          <a:lstStyle/>
          <a:p>
            <a:r>
              <a:rPr lang="en-US" sz="3600" dirty="0" smtClean="0">
                <a:solidFill>
                  <a:schemeClr val="bg1"/>
                </a:solidFill>
                <a:cs typeface="Arial" pitchFamily="34" charset="0"/>
              </a:rPr>
              <a:t>…they can also </a:t>
            </a:r>
            <a:r>
              <a:rPr lang="en-US" sz="3600" dirty="0" smtClean="0">
                <a:solidFill>
                  <a:schemeClr val="bg1"/>
                </a:solidFill>
                <a:cs typeface="Arial" pitchFamily="34" charset="0"/>
              </a:rPr>
              <a:t>help reefs</a:t>
            </a:r>
            <a:endParaRPr lang="en-AU" sz="3600" dirty="0">
              <a:solidFill>
                <a:schemeClr val="bg1"/>
              </a:solidFill>
              <a:cs typeface="Arial" pitchFamily="34" charset="0"/>
            </a:endParaRPr>
          </a:p>
        </p:txBody>
      </p:sp>
      <p:sp>
        <p:nvSpPr>
          <p:cNvPr id="6" name="TextBox 5"/>
          <p:cNvSpPr txBox="1"/>
          <p:nvPr/>
        </p:nvSpPr>
        <p:spPr>
          <a:xfrm>
            <a:off x="899592" y="4509120"/>
            <a:ext cx="7416824" cy="1938992"/>
          </a:xfrm>
          <a:prstGeom prst="rect">
            <a:avLst/>
          </a:prstGeom>
          <a:solidFill>
            <a:srgbClr val="FFC000">
              <a:alpha val="50000"/>
            </a:srgbClr>
          </a:solidFill>
        </p:spPr>
        <p:txBody>
          <a:bodyPr wrap="square" rtlCol="0">
            <a:spAutoFit/>
          </a:bodyPr>
          <a:lstStyle/>
          <a:p>
            <a:pPr algn="ctr"/>
            <a:r>
              <a:rPr lang="en-US" sz="2400" b="1" dirty="0" smtClean="0">
                <a:solidFill>
                  <a:schemeClr val="bg1"/>
                </a:solidFill>
              </a:rPr>
              <a:t>Talk outline</a:t>
            </a:r>
          </a:p>
          <a:p>
            <a:pPr algn="ctr"/>
            <a:endParaRPr lang="en-US" sz="2400" b="1" dirty="0" smtClean="0">
              <a:solidFill>
                <a:schemeClr val="bg1"/>
              </a:solidFill>
            </a:endParaRPr>
          </a:p>
          <a:p>
            <a:pPr marL="457200" indent="-457200">
              <a:buAutoNum type="arabicPeriod"/>
            </a:pPr>
            <a:r>
              <a:rPr lang="en-US" sz="2400" b="1" dirty="0" smtClean="0">
                <a:solidFill>
                  <a:schemeClr val="bg1"/>
                </a:solidFill>
              </a:rPr>
              <a:t>GBR case study of severe TCs – methodology</a:t>
            </a:r>
          </a:p>
          <a:p>
            <a:pPr marL="457200" indent="-457200">
              <a:buAutoNum type="arabicPeriod"/>
            </a:pPr>
            <a:r>
              <a:rPr lang="en-US" sz="2400" b="1" dirty="0" smtClean="0">
                <a:solidFill>
                  <a:schemeClr val="bg1"/>
                </a:solidFill>
              </a:rPr>
              <a:t>Caribbean case study of TCs and thermal stress</a:t>
            </a:r>
          </a:p>
          <a:p>
            <a:pPr marL="457200" indent="-457200">
              <a:buAutoNum type="arabicPeriod"/>
            </a:pPr>
            <a:r>
              <a:rPr lang="en-US" sz="2400" b="1" dirty="0" smtClean="0">
                <a:solidFill>
                  <a:schemeClr val="bg1"/>
                </a:solidFill>
              </a:rPr>
              <a:t>Global TC cooling near reefs</a:t>
            </a:r>
            <a:endParaRPr lang="en-AU" sz="2400" b="1" dirty="0">
              <a:solidFill>
                <a:schemeClr val="bg1"/>
              </a:solidFill>
            </a:endParaRPr>
          </a:p>
        </p:txBody>
      </p:sp>
    </p:spTree>
    <p:extLst>
      <p:ext uri="{BB962C8B-B14F-4D97-AF65-F5344CB8AC3E}">
        <p14:creationId xmlns:p14="http://schemas.microsoft.com/office/powerpoint/2010/main" val="1165479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3" name="TextBox 2"/>
          <p:cNvSpPr txBox="1"/>
          <p:nvPr/>
        </p:nvSpPr>
        <p:spPr>
          <a:xfrm>
            <a:off x="1619672" y="116632"/>
            <a:ext cx="6186208" cy="646331"/>
          </a:xfrm>
          <a:prstGeom prst="rect">
            <a:avLst/>
          </a:prstGeom>
          <a:noFill/>
        </p:spPr>
        <p:txBody>
          <a:bodyPr wrap="square" rtlCol="0">
            <a:spAutoFit/>
          </a:bodyPr>
          <a:lstStyle/>
          <a:p>
            <a:r>
              <a:rPr lang="en-US" sz="3600" b="1" dirty="0" smtClean="0">
                <a:solidFill>
                  <a:schemeClr val="bg1"/>
                </a:solidFill>
                <a:cs typeface="Arial" pitchFamily="34" charset="0"/>
              </a:rPr>
              <a:t>Mechanisms of Cyclone Cooling</a:t>
            </a:r>
            <a:endParaRPr lang="en-AU" sz="3600" b="1" dirty="0">
              <a:solidFill>
                <a:schemeClr val="bg1"/>
              </a:solidFill>
              <a:cs typeface="Arial"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515336"/>
            <a:ext cx="5794152" cy="3491345"/>
          </a:xfrm>
          <a:prstGeom prst="rect">
            <a:avLst/>
          </a:prstGeom>
        </p:spPr>
      </p:pic>
      <p:sp>
        <p:nvSpPr>
          <p:cNvPr id="6" name="TextBox 5"/>
          <p:cNvSpPr txBox="1"/>
          <p:nvPr/>
        </p:nvSpPr>
        <p:spPr>
          <a:xfrm>
            <a:off x="6526036" y="2660843"/>
            <a:ext cx="2583537" cy="1323439"/>
          </a:xfrm>
          <a:prstGeom prst="rect">
            <a:avLst/>
          </a:prstGeom>
          <a:noFill/>
        </p:spPr>
        <p:txBody>
          <a:bodyPr wrap="square" rtlCol="0">
            <a:spAutoFit/>
          </a:bodyPr>
          <a:lstStyle/>
          <a:p>
            <a:r>
              <a:rPr lang="en-US" sz="2000" dirty="0" smtClean="0">
                <a:solidFill>
                  <a:srgbClr val="FFC000"/>
                </a:solidFill>
                <a:cs typeface="Arial" pitchFamily="34" charset="0"/>
              </a:rPr>
              <a:t>Vertical mixing </a:t>
            </a:r>
            <a:r>
              <a:rPr lang="en-US" sz="2000" dirty="0" smtClean="0">
                <a:solidFill>
                  <a:schemeClr val="bg1"/>
                </a:solidFill>
                <a:cs typeface="Arial" pitchFamily="34" charset="0"/>
              </a:rPr>
              <a:t>-</a:t>
            </a:r>
            <a:r>
              <a:rPr lang="en-US" sz="2000" dirty="0" smtClean="0">
                <a:solidFill>
                  <a:srgbClr val="FFC000"/>
                </a:solidFill>
                <a:cs typeface="Arial" pitchFamily="34" charset="0"/>
              </a:rPr>
              <a:t> </a:t>
            </a:r>
            <a:r>
              <a:rPr lang="en-US" sz="2000" dirty="0" smtClean="0">
                <a:cs typeface="Arial" pitchFamily="34" charset="0"/>
              </a:rPr>
              <a:t>- </a:t>
            </a:r>
            <a:r>
              <a:rPr lang="en-US" sz="2000" dirty="0" smtClean="0">
                <a:solidFill>
                  <a:schemeClr val="bg1"/>
                </a:solidFill>
                <a:cs typeface="Arial" pitchFamily="34" charset="0"/>
              </a:rPr>
              <a:t>dominant mechanism (accounts for ~80% of cooling, but can vary)</a:t>
            </a:r>
            <a:endParaRPr lang="en-AU" sz="2000" dirty="0">
              <a:solidFill>
                <a:schemeClr val="bg1"/>
              </a:solidFill>
              <a:cs typeface="Arial" pitchFamily="34" charset="0"/>
            </a:endParaRPr>
          </a:p>
        </p:txBody>
      </p:sp>
      <p:sp>
        <p:nvSpPr>
          <p:cNvPr id="7" name="TextBox 6"/>
          <p:cNvSpPr txBox="1"/>
          <p:nvPr/>
        </p:nvSpPr>
        <p:spPr>
          <a:xfrm>
            <a:off x="4752529" y="5365665"/>
            <a:ext cx="4283967" cy="1015663"/>
          </a:xfrm>
          <a:prstGeom prst="rect">
            <a:avLst/>
          </a:prstGeom>
          <a:noFill/>
        </p:spPr>
        <p:txBody>
          <a:bodyPr wrap="square" rtlCol="0">
            <a:spAutoFit/>
          </a:bodyPr>
          <a:lstStyle/>
          <a:p>
            <a:r>
              <a:rPr lang="en-US" sz="2000" dirty="0" smtClean="0">
                <a:solidFill>
                  <a:srgbClr val="FFC000"/>
                </a:solidFill>
                <a:cs typeface="Arial" pitchFamily="34" charset="0"/>
              </a:rPr>
              <a:t>Evaporation</a:t>
            </a:r>
            <a:r>
              <a:rPr lang="en-US" sz="2000" dirty="0" smtClean="0">
                <a:cs typeface="Arial" pitchFamily="34" charset="0"/>
              </a:rPr>
              <a:t> </a:t>
            </a:r>
            <a:r>
              <a:rPr lang="en-US" sz="2000" dirty="0" smtClean="0">
                <a:solidFill>
                  <a:schemeClr val="bg1"/>
                </a:solidFill>
                <a:cs typeface="Arial" pitchFamily="34" charset="0"/>
              </a:rPr>
              <a:t>- dominates air-sea heat exchange (clouds and precipitation play negligible role) </a:t>
            </a:r>
            <a:endParaRPr lang="en-AU" sz="2000" dirty="0">
              <a:cs typeface="Arial" pitchFamily="34" charset="0"/>
            </a:endParaRPr>
          </a:p>
        </p:txBody>
      </p:sp>
      <p:sp>
        <p:nvSpPr>
          <p:cNvPr id="8" name="TextBox 7"/>
          <p:cNvSpPr txBox="1"/>
          <p:nvPr/>
        </p:nvSpPr>
        <p:spPr>
          <a:xfrm>
            <a:off x="108520" y="836712"/>
            <a:ext cx="9144000" cy="430887"/>
          </a:xfrm>
          <a:prstGeom prst="rect">
            <a:avLst/>
          </a:prstGeom>
          <a:noFill/>
        </p:spPr>
        <p:txBody>
          <a:bodyPr wrap="square" rtlCol="0">
            <a:spAutoFit/>
          </a:bodyPr>
          <a:lstStyle/>
          <a:p>
            <a:r>
              <a:rPr lang="en-US" sz="2200" dirty="0" smtClean="0">
                <a:solidFill>
                  <a:schemeClr val="bg1"/>
                </a:solidFill>
                <a:cs typeface="Arial" pitchFamily="34" charset="0"/>
              </a:rPr>
              <a:t>Three main processes:  </a:t>
            </a:r>
            <a:r>
              <a:rPr lang="en-US" sz="2200" b="1" dirty="0" smtClean="0">
                <a:solidFill>
                  <a:srgbClr val="FFC000"/>
                </a:solidFill>
                <a:cs typeface="Arial" pitchFamily="34" charset="0"/>
              </a:rPr>
              <a:t>vertical mixing, advection and air-sea heat exchange</a:t>
            </a:r>
            <a:endParaRPr lang="en-AU" sz="2200" b="1" dirty="0">
              <a:solidFill>
                <a:srgbClr val="FFC000"/>
              </a:solidFill>
              <a:cs typeface="Arial" pitchFamily="34" charset="0"/>
            </a:endParaRPr>
          </a:p>
        </p:txBody>
      </p:sp>
      <p:sp>
        <p:nvSpPr>
          <p:cNvPr id="9" name="TextBox 8"/>
          <p:cNvSpPr txBox="1"/>
          <p:nvPr/>
        </p:nvSpPr>
        <p:spPr>
          <a:xfrm>
            <a:off x="207056" y="5373216"/>
            <a:ext cx="4373743" cy="1015663"/>
          </a:xfrm>
          <a:prstGeom prst="rect">
            <a:avLst/>
          </a:prstGeom>
          <a:noFill/>
        </p:spPr>
        <p:txBody>
          <a:bodyPr wrap="square" rtlCol="0">
            <a:spAutoFit/>
          </a:bodyPr>
          <a:lstStyle/>
          <a:p>
            <a:r>
              <a:rPr lang="en-US" sz="2000" dirty="0" smtClean="0">
                <a:solidFill>
                  <a:srgbClr val="FFC000"/>
                </a:solidFill>
                <a:cs typeface="Arial" pitchFamily="34" charset="0"/>
              </a:rPr>
              <a:t>Horizontal Advection  </a:t>
            </a:r>
            <a:r>
              <a:rPr lang="en-US" sz="2000" dirty="0" smtClean="0">
                <a:solidFill>
                  <a:schemeClr val="bg1"/>
                </a:solidFill>
                <a:cs typeface="Arial" pitchFamily="34" charset="0"/>
              </a:rPr>
              <a:t>- modulates spatial pattern of wake, becomes more dominant away from TC track </a:t>
            </a:r>
            <a:endParaRPr lang="en-AU" sz="2000" dirty="0">
              <a:solidFill>
                <a:schemeClr val="bg1"/>
              </a:solidFill>
              <a:cs typeface="Arial" pitchFamily="34" charset="0"/>
            </a:endParaRPr>
          </a:p>
        </p:txBody>
      </p:sp>
      <p:sp>
        <p:nvSpPr>
          <p:cNvPr id="2" name="TextBox 1"/>
          <p:cNvSpPr txBox="1"/>
          <p:nvPr/>
        </p:nvSpPr>
        <p:spPr>
          <a:xfrm>
            <a:off x="3707904" y="4653136"/>
            <a:ext cx="2683291" cy="307777"/>
          </a:xfrm>
          <a:prstGeom prst="rect">
            <a:avLst/>
          </a:prstGeom>
          <a:noFill/>
        </p:spPr>
        <p:txBody>
          <a:bodyPr wrap="square" rtlCol="0">
            <a:spAutoFit/>
          </a:bodyPr>
          <a:lstStyle/>
          <a:p>
            <a:r>
              <a:rPr lang="en-US" sz="1400" dirty="0" smtClean="0">
                <a:latin typeface="Arial" pitchFamily="34" charset="0"/>
                <a:cs typeface="Arial" pitchFamily="34" charset="0"/>
              </a:rPr>
              <a:t>Image from Heron et al. 2007 </a:t>
            </a:r>
            <a:endParaRPr lang="en-AU" sz="1400" dirty="0">
              <a:latin typeface="Arial" pitchFamily="34" charset="0"/>
              <a:cs typeface="Arial" pitchFamily="34" charset="0"/>
            </a:endParaRPr>
          </a:p>
        </p:txBody>
      </p:sp>
    </p:spTree>
    <p:extLst>
      <p:ext uri="{BB962C8B-B14F-4D97-AF65-F5344CB8AC3E}">
        <p14:creationId xmlns:p14="http://schemas.microsoft.com/office/powerpoint/2010/main" val="277309049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7" name="Picture 6" descr="Carrigan_fig1.tif"/>
          <p:cNvPicPr>
            <a:picLocks noChangeAspect="1"/>
          </p:cNvPicPr>
          <p:nvPr/>
        </p:nvPicPr>
        <p:blipFill>
          <a:blip r:embed="rId3" cstate="print"/>
          <a:stretch>
            <a:fillRect/>
          </a:stretch>
        </p:blipFill>
        <p:spPr>
          <a:xfrm>
            <a:off x="236559" y="980728"/>
            <a:ext cx="4263433" cy="4114800"/>
          </a:xfrm>
          <a:prstGeom prst="rect">
            <a:avLst/>
          </a:prstGeom>
        </p:spPr>
      </p:pic>
      <p:sp>
        <p:nvSpPr>
          <p:cNvPr id="12" name="Rectangle 11"/>
          <p:cNvSpPr/>
          <p:nvPr/>
        </p:nvSpPr>
        <p:spPr>
          <a:xfrm>
            <a:off x="2742901" y="116632"/>
            <a:ext cx="3658197" cy="585030"/>
          </a:xfrm>
          <a:prstGeom prst="rect">
            <a:avLst/>
          </a:prstGeom>
        </p:spPr>
        <p:txBody>
          <a:bodyPr wrap="square">
            <a:spAutoFit/>
          </a:bodyPr>
          <a:lstStyle/>
          <a:p>
            <a:pPr algn="ctr"/>
            <a:r>
              <a:rPr lang="en-US" sz="4000" b="1" dirty="0" smtClean="0">
                <a:solidFill>
                  <a:schemeClr val="bg1"/>
                </a:solidFill>
                <a:cs typeface="Arial" pitchFamily="34" charset="0"/>
              </a:rPr>
              <a:t>GBR Case Study</a:t>
            </a:r>
            <a:endParaRPr lang="en-AU" sz="4000" b="1" dirty="0">
              <a:solidFill>
                <a:schemeClr val="bg1"/>
              </a:solidFill>
              <a:cs typeface="Arial"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5007" y="5211908"/>
            <a:ext cx="2875788" cy="1529334"/>
          </a:xfrm>
          <a:prstGeom prst="rect">
            <a:avLst/>
          </a:prstGeom>
        </p:spPr>
      </p:pic>
      <p:grpSp>
        <p:nvGrpSpPr>
          <p:cNvPr id="16" name="Group 15"/>
          <p:cNvGrpSpPr/>
          <p:nvPr/>
        </p:nvGrpSpPr>
        <p:grpSpPr>
          <a:xfrm>
            <a:off x="4716016" y="980728"/>
            <a:ext cx="4248472" cy="4896544"/>
            <a:chOff x="4716016" y="1052736"/>
            <a:chExt cx="4248472" cy="4896544"/>
          </a:xfrm>
        </p:grpSpPr>
        <p:grpSp>
          <p:nvGrpSpPr>
            <p:cNvPr id="6" name="Group 5"/>
            <p:cNvGrpSpPr/>
            <p:nvPr/>
          </p:nvGrpSpPr>
          <p:grpSpPr>
            <a:xfrm>
              <a:off x="4716016" y="1052736"/>
              <a:ext cx="4248472" cy="4896544"/>
              <a:chOff x="4716016" y="1296468"/>
              <a:chExt cx="4248472" cy="4896544"/>
            </a:xfrm>
          </p:grpSpPr>
          <p:graphicFrame>
            <p:nvGraphicFramePr>
              <p:cNvPr id="9" name="Chart 8"/>
              <p:cNvGraphicFramePr/>
              <p:nvPr>
                <p:extLst>
                  <p:ext uri="{D42A27DB-BD31-4B8C-83A1-F6EECF244321}">
                    <p14:modId xmlns:p14="http://schemas.microsoft.com/office/powerpoint/2010/main" val="3250424994"/>
                  </p:ext>
                </p:extLst>
              </p:nvPr>
            </p:nvGraphicFramePr>
            <p:xfrm>
              <a:off x="5004048" y="1412875"/>
              <a:ext cx="3672408" cy="20231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1407696459"/>
                  </p:ext>
                </p:extLst>
              </p:nvPr>
            </p:nvGraphicFramePr>
            <p:xfrm>
              <a:off x="4860032" y="3468353"/>
              <a:ext cx="3960440" cy="2016944"/>
            </p:xfrm>
            <a:graphic>
              <a:graphicData uri="http://schemas.openxmlformats.org/drawingml/2006/chart">
                <c:chart xmlns:c="http://schemas.openxmlformats.org/drawingml/2006/chart" xmlns:r="http://schemas.openxmlformats.org/officeDocument/2006/relationships" r:id="rId6"/>
              </a:graphicData>
            </a:graphic>
          </p:graphicFrame>
          <p:sp>
            <p:nvSpPr>
              <p:cNvPr id="3" name="Rectangle 2"/>
              <p:cNvSpPr/>
              <p:nvPr/>
            </p:nvSpPr>
            <p:spPr>
              <a:xfrm>
                <a:off x="4716016" y="1296468"/>
                <a:ext cx="4248472" cy="489654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3" name="Group 12"/>
            <p:cNvGrpSpPr/>
            <p:nvPr/>
          </p:nvGrpSpPr>
          <p:grpSpPr>
            <a:xfrm>
              <a:off x="5148064" y="5085184"/>
              <a:ext cx="3816424" cy="369332"/>
              <a:chOff x="5148064" y="5085184"/>
              <a:chExt cx="3816424" cy="369332"/>
            </a:xfrm>
          </p:grpSpPr>
          <p:sp>
            <p:nvSpPr>
              <p:cNvPr id="4" name="TextBox 3"/>
              <p:cNvSpPr txBox="1"/>
              <p:nvPr/>
            </p:nvSpPr>
            <p:spPr>
              <a:xfrm>
                <a:off x="5148064" y="5085184"/>
                <a:ext cx="648072" cy="369332"/>
              </a:xfrm>
              <a:prstGeom prst="rect">
                <a:avLst/>
              </a:prstGeom>
              <a:noFill/>
            </p:spPr>
            <p:txBody>
              <a:bodyPr wrap="square" rtlCol="0">
                <a:spAutoFit/>
              </a:bodyPr>
              <a:lstStyle/>
              <a:p>
                <a:r>
                  <a:rPr lang="en-US" dirty="0" smtClean="0">
                    <a:solidFill>
                      <a:schemeClr val="bg1"/>
                    </a:solidFill>
                  </a:rPr>
                  <a:t>1985</a:t>
                </a:r>
                <a:endParaRPr lang="en-AU" dirty="0">
                  <a:solidFill>
                    <a:schemeClr val="bg1"/>
                  </a:solidFill>
                </a:endParaRPr>
              </a:p>
            </p:txBody>
          </p:sp>
          <p:cxnSp>
            <p:nvCxnSpPr>
              <p:cNvPr id="11" name="Straight Arrow Connector 10"/>
              <p:cNvCxnSpPr/>
              <p:nvPr/>
            </p:nvCxnSpPr>
            <p:spPr>
              <a:xfrm>
                <a:off x="5815386" y="5269850"/>
                <a:ext cx="2468880" cy="0"/>
              </a:xfrm>
              <a:prstGeom prst="straightConnector1">
                <a:avLst/>
              </a:prstGeom>
              <a:ln w="158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316416" y="5085184"/>
                <a:ext cx="648072" cy="369332"/>
              </a:xfrm>
              <a:prstGeom prst="rect">
                <a:avLst/>
              </a:prstGeom>
              <a:noFill/>
            </p:spPr>
            <p:txBody>
              <a:bodyPr wrap="square" rtlCol="0">
                <a:spAutoFit/>
              </a:bodyPr>
              <a:lstStyle/>
              <a:p>
                <a:r>
                  <a:rPr lang="en-US" dirty="0" smtClean="0">
                    <a:solidFill>
                      <a:schemeClr val="bg1"/>
                    </a:solidFill>
                  </a:rPr>
                  <a:t>2011</a:t>
                </a:r>
                <a:endParaRPr lang="en-AU" dirty="0">
                  <a:solidFill>
                    <a:schemeClr val="bg1"/>
                  </a:solidFill>
                </a:endParaRPr>
              </a:p>
            </p:txBody>
          </p:sp>
        </p:grpSp>
      </p:grpSp>
      <p:sp>
        <p:nvSpPr>
          <p:cNvPr id="17" name="TextBox 16"/>
          <p:cNvSpPr txBox="1"/>
          <p:nvPr/>
        </p:nvSpPr>
        <p:spPr>
          <a:xfrm>
            <a:off x="35496" y="5509681"/>
            <a:ext cx="1368152" cy="1015663"/>
          </a:xfrm>
          <a:prstGeom prst="rect">
            <a:avLst/>
          </a:prstGeom>
          <a:noFill/>
        </p:spPr>
        <p:txBody>
          <a:bodyPr wrap="square" rtlCol="0">
            <a:spAutoFit/>
          </a:bodyPr>
          <a:lstStyle/>
          <a:p>
            <a:r>
              <a:rPr lang="en-US" sz="2000" dirty="0" smtClean="0">
                <a:solidFill>
                  <a:schemeClr val="bg1"/>
                </a:solidFill>
              </a:rPr>
              <a:t>Mean translation speed</a:t>
            </a:r>
            <a:endParaRPr lang="en-AU" sz="2000" dirty="0" smtClean="0">
              <a:solidFill>
                <a:schemeClr val="bg1"/>
              </a:solidFill>
            </a:endParaRPr>
          </a:p>
        </p:txBody>
      </p:sp>
      <p:sp>
        <p:nvSpPr>
          <p:cNvPr id="18" name="TextBox 17"/>
          <p:cNvSpPr txBox="1"/>
          <p:nvPr/>
        </p:nvSpPr>
        <p:spPr>
          <a:xfrm>
            <a:off x="5076056" y="5373216"/>
            <a:ext cx="4032448" cy="369332"/>
          </a:xfrm>
          <a:prstGeom prst="rect">
            <a:avLst/>
          </a:prstGeom>
          <a:noFill/>
        </p:spPr>
        <p:txBody>
          <a:bodyPr wrap="square" rtlCol="0">
            <a:spAutoFit/>
          </a:bodyPr>
          <a:lstStyle/>
          <a:p>
            <a:r>
              <a:rPr lang="en-US" b="1" dirty="0" smtClean="0">
                <a:solidFill>
                  <a:srgbClr val="FFC000"/>
                </a:solidFill>
              </a:rPr>
              <a:t>Intensity and size of all GBR TCs (n=46)</a:t>
            </a:r>
            <a:endParaRPr lang="en-AU" b="1" dirty="0">
              <a:solidFill>
                <a:srgbClr val="FFC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8" name="Picture 7" descr="GBR_max_xl.tif"/>
          <p:cNvPicPr>
            <a:picLocks noChangeAspect="1"/>
          </p:cNvPicPr>
          <p:nvPr/>
        </p:nvPicPr>
        <p:blipFill>
          <a:blip r:embed="rId3" cstate="print"/>
          <a:stretch>
            <a:fillRect/>
          </a:stretch>
        </p:blipFill>
        <p:spPr>
          <a:xfrm>
            <a:off x="251520" y="1268760"/>
            <a:ext cx="8506206" cy="3310128"/>
          </a:xfrm>
          <a:prstGeom prst="rect">
            <a:avLst/>
          </a:prstGeom>
        </p:spPr>
      </p:pic>
      <p:sp>
        <p:nvSpPr>
          <p:cNvPr id="4" name="Rectangle 3"/>
          <p:cNvSpPr/>
          <p:nvPr/>
        </p:nvSpPr>
        <p:spPr>
          <a:xfrm>
            <a:off x="1043608" y="260648"/>
            <a:ext cx="7128792" cy="707886"/>
          </a:xfrm>
          <a:prstGeom prst="rect">
            <a:avLst/>
          </a:prstGeom>
        </p:spPr>
        <p:txBody>
          <a:bodyPr wrap="square">
            <a:spAutoFit/>
          </a:bodyPr>
          <a:lstStyle/>
          <a:p>
            <a:pPr algn="ctr"/>
            <a:r>
              <a:rPr lang="en-US" sz="4000" b="1" dirty="0" smtClean="0">
                <a:solidFill>
                  <a:schemeClr val="bg1"/>
                </a:solidFill>
                <a:cs typeface="Arial" pitchFamily="34" charset="0"/>
              </a:rPr>
              <a:t>Defining the cooling zone</a:t>
            </a:r>
            <a:endParaRPr lang="en-AU" sz="4000" b="1" dirty="0">
              <a:solidFill>
                <a:schemeClr val="bg1"/>
              </a:solidFill>
              <a:cs typeface="Arial" pitchFamily="34" charset="0"/>
            </a:endParaRPr>
          </a:p>
        </p:txBody>
      </p:sp>
      <p:sp>
        <p:nvSpPr>
          <p:cNvPr id="2" name="TextBox 1"/>
          <p:cNvSpPr txBox="1"/>
          <p:nvPr/>
        </p:nvSpPr>
        <p:spPr>
          <a:xfrm>
            <a:off x="1143324" y="5081132"/>
            <a:ext cx="7101084" cy="1323439"/>
          </a:xfrm>
          <a:prstGeom prst="rect">
            <a:avLst/>
          </a:prstGeom>
          <a:noFill/>
        </p:spPr>
        <p:txBody>
          <a:bodyPr wrap="square" rtlCol="0">
            <a:spAutoFit/>
          </a:bodyPr>
          <a:lstStyle/>
          <a:p>
            <a:pPr marL="457200" indent="-457200">
              <a:buAutoNum type="arabicPeriod"/>
            </a:pPr>
            <a:r>
              <a:rPr lang="en-US" sz="2000" dirty="0" smtClean="0">
                <a:solidFill>
                  <a:schemeClr val="bg1"/>
                </a:solidFill>
              </a:rPr>
              <a:t>2 week post-TC SST  –  2 week pre-TC SST (sustained drop)</a:t>
            </a:r>
          </a:p>
          <a:p>
            <a:pPr marL="457200" indent="-457200">
              <a:buAutoNum type="arabicPeriod"/>
            </a:pPr>
            <a:r>
              <a:rPr lang="en-US" sz="2000" dirty="0">
                <a:solidFill>
                  <a:schemeClr val="bg1"/>
                </a:solidFill>
              </a:rPr>
              <a:t>Spatial extent confined to radius of gale force </a:t>
            </a:r>
            <a:r>
              <a:rPr lang="en-US" sz="2000" dirty="0" smtClean="0">
                <a:solidFill>
                  <a:schemeClr val="bg1"/>
                </a:solidFill>
              </a:rPr>
              <a:t>winds</a:t>
            </a:r>
          </a:p>
          <a:p>
            <a:endParaRPr lang="en-US" sz="2000" dirty="0">
              <a:solidFill>
                <a:schemeClr val="bg1"/>
              </a:solidFill>
            </a:endParaRPr>
          </a:p>
          <a:p>
            <a:r>
              <a:rPr lang="en-US" sz="2000" dirty="0" smtClean="0">
                <a:solidFill>
                  <a:schemeClr val="bg1"/>
                </a:solidFill>
              </a:rPr>
              <a:t>	Data:  28-km Daily OI SST; IBTRACS TC database</a:t>
            </a:r>
            <a:endParaRPr lang="en-US" sz="2000" dirty="0">
              <a:solidFill>
                <a:schemeClr val="bg1"/>
              </a:solidFill>
            </a:endParaRPr>
          </a:p>
        </p:txBody>
      </p:sp>
      <p:sp>
        <p:nvSpPr>
          <p:cNvPr id="3" name="TextBox 2"/>
          <p:cNvSpPr txBox="1"/>
          <p:nvPr/>
        </p:nvSpPr>
        <p:spPr>
          <a:xfrm>
            <a:off x="430281" y="4168823"/>
            <a:ext cx="694891" cy="369332"/>
          </a:xfrm>
          <a:prstGeom prst="rect">
            <a:avLst/>
          </a:prstGeom>
          <a:noFill/>
        </p:spPr>
        <p:txBody>
          <a:bodyPr wrap="square" rtlCol="0">
            <a:spAutoFit/>
          </a:bodyPr>
          <a:lstStyle/>
          <a:p>
            <a:r>
              <a:rPr lang="en-US" b="1" dirty="0" smtClean="0"/>
              <a:t>MAX</a:t>
            </a:r>
            <a:endParaRPr lang="en-AU"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7" name="Picture 6" descr="Control_Cooling.tif"/>
          <p:cNvPicPr>
            <a:picLocks noChangeAspect="1"/>
          </p:cNvPicPr>
          <p:nvPr/>
        </p:nvPicPr>
        <p:blipFill>
          <a:blip r:embed="rId3" cstate="print"/>
          <a:stretch>
            <a:fillRect/>
          </a:stretch>
        </p:blipFill>
        <p:spPr>
          <a:xfrm>
            <a:off x="628650" y="-41188"/>
            <a:ext cx="7886700" cy="6350508"/>
          </a:xfrm>
          <a:prstGeom prst="rect">
            <a:avLst/>
          </a:prstGeom>
        </p:spPr>
      </p:pic>
      <p:pic>
        <p:nvPicPr>
          <p:cNvPr id="11" name="Picture 10" descr="Control_results.tif"/>
          <p:cNvPicPr>
            <a:picLocks noChangeAspect="1"/>
          </p:cNvPicPr>
          <p:nvPr/>
        </p:nvPicPr>
        <p:blipFill>
          <a:blip r:embed="rId4" cstate="print"/>
          <a:stretch>
            <a:fillRect/>
          </a:stretch>
        </p:blipFill>
        <p:spPr>
          <a:xfrm>
            <a:off x="359532" y="5445224"/>
            <a:ext cx="8424936" cy="132368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14" name="Rectangle 13"/>
          <p:cNvSpPr/>
          <p:nvPr/>
        </p:nvSpPr>
        <p:spPr>
          <a:xfrm>
            <a:off x="5292080" y="260648"/>
            <a:ext cx="3600400" cy="6408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Picture 10" descr="Yasi_closeup_xl.tif"/>
          <p:cNvPicPr>
            <a:picLocks noChangeAspect="1"/>
          </p:cNvPicPr>
          <p:nvPr/>
        </p:nvPicPr>
        <p:blipFill>
          <a:blip r:embed="rId3" cstate="print"/>
          <a:stretch>
            <a:fillRect/>
          </a:stretch>
        </p:blipFill>
        <p:spPr>
          <a:xfrm>
            <a:off x="5292080" y="3356992"/>
            <a:ext cx="3600400" cy="3270058"/>
          </a:xfrm>
          <a:prstGeom prst="rect">
            <a:avLst/>
          </a:prstGeom>
        </p:spPr>
      </p:pic>
      <p:pic>
        <p:nvPicPr>
          <p:cNvPr id="12" name="Picture 11" descr="SouthGBR_bathymetry_xl.tif"/>
          <p:cNvPicPr>
            <a:picLocks noChangeAspect="1"/>
          </p:cNvPicPr>
          <p:nvPr/>
        </p:nvPicPr>
        <p:blipFill>
          <a:blip r:embed="rId4" cstate="print"/>
          <a:stretch>
            <a:fillRect/>
          </a:stretch>
        </p:blipFill>
        <p:spPr>
          <a:xfrm>
            <a:off x="295490" y="1440160"/>
            <a:ext cx="4996590" cy="5229200"/>
          </a:xfrm>
          <a:prstGeom prst="rect">
            <a:avLst/>
          </a:prstGeom>
        </p:spPr>
      </p:pic>
      <p:pic>
        <p:nvPicPr>
          <p:cNvPr id="13" name="Picture 12" descr="Hamish_closeup_xl.tif"/>
          <p:cNvPicPr>
            <a:picLocks noChangeAspect="1"/>
          </p:cNvPicPr>
          <p:nvPr/>
        </p:nvPicPr>
        <p:blipFill>
          <a:blip r:embed="rId5" cstate="print"/>
          <a:stretch>
            <a:fillRect/>
          </a:stretch>
        </p:blipFill>
        <p:spPr>
          <a:xfrm>
            <a:off x="5292080" y="384344"/>
            <a:ext cx="3384000" cy="3116664"/>
          </a:xfrm>
          <a:prstGeom prst="rect">
            <a:avLst/>
          </a:prstGeom>
        </p:spPr>
      </p:pic>
      <p:sp>
        <p:nvSpPr>
          <p:cNvPr id="7" name="TextBox 6"/>
          <p:cNvSpPr txBox="1"/>
          <p:nvPr/>
        </p:nvSpPr>
        <p:spPr>
          <a:xfrm>
            <a:off x="395536" y="116632"/>
            <a:ext cx="4680520" cy="1200329"/>
          </a:xfrm>
          <a:prstGeom prst="rect">
            <a:avLst/>
          </a:prstGeom>
          <a:noFill/>
        </p:spPr>
        <p:txBody>
          <a:bodyPr wrap="square" rtlCol="0">
            <a:spAutoFit/>
          </a:bodyPr>
          <a:lstStyle/>
          <a:p>
            <a:r>
              <a:rPr lang="en-AU" sz="3600" b="1" dirty="0" smtClean="0">
                <a:solidFill>
                  <a:schemeClr val="bg1"/>
                </a:solidFill>
              </a:rPr>
              <a:t>Cooling in shallow waters – GBR example</a:t>
            </a:r>
            <a:endParaRPr lang="en-AU" sz="3600" b="1" dirty="0">
              <a:solidFill>
                <a:schemeClr val="bg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4541725"/>
            <a:ext cx="9144000" cy="1119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4" name="TextBox 3"/>
          <p:cNvSpPr txBox="1"/>
          <p:nvPr/>
        </p:nvSpPr>
        <p:spPr>
          <a:xfrm>
            <a:off x="324063" y="5949280"/>
            <a:ext cx="8794617" cy="461665"/>
          </a:xfrm>
          <a:prstGeom prst="rect">
            <a:avLst/>
          </a:prstGeom>
          <a:noFill/>
        </p:spPr>
        <p:txBody>
          <a:bodyPr wrap="square" rtlCol="0">
            <a:spAutoFit/>
          </a:bodyPr>
          <a:lstStyle/>
          <a:p>
            <a:r>
              <a:rPr lang="en-AU" sz="2400" dirty="0" smtClean="0">
                <a:solidFill>
                  <a:schemeClr val="bg1"/>
                </a:solidFill>
              </a:rPr>
              <a:t>Timing and distribution of TCs differed.  Thermal stress high in both.</a:t>
            </a:r>
            <a:endParaRPr lang="en-AU" sz="2400" u="sng" dirty="0" smtClean="0">
              <a:solidFill>
                <a:schemeClr val="bg1"/>
              </a:solidFill>
            </a:endParaRPr>
          </a:p>
        </p:txBody>
      </p:sp>
      <p:sp>
        <p:nvSpPr>
          <p:cNvPr id="6" name="Rectangle 3"/>
          <p:cNvSpPr>
            <a:spLocks noChangeArrowheads="1"/>
          </p:cNvSpPr>
          <p:nvPr/>
        </p:nvSpPr>
        <p:spPr bwMode="auto">
          <a:xfrm>
            <a:off x="467544" y="229871"/>
            <a:ext cx="8245311" cy="584775"/>
          </a:xfrm>
          <a:prstGeom prst="rect">
            <a:avLst/>
          </a:prstGeom>
          <a:noFill/>
          <a:ln w="9525">
            <a:noFill/>
            <a:miter lim="800000"/>
            <a:headEnd/>
            <a:tailEnd/>
          </a:ln>
        </p:spPr>
        <p:txBody>
          <a:bodyPr wrap="square" anchor="ctr">
            <a:spAutoFit/>
          </a:bodyPr>
          <a:lstStyle/>
          <a:p>
            <a:pPr>
              <a:defRPr/>
            </a:pPr>
            <a:r>
              <a:rPr lang="en-AU" sz="3200" b="1" dirty="0" smtClean="0">
                <a:solidFill>
                  <a:schemeClr val="bg1"/>
                </a:solidFill>
                <a:cs typeface="Arial" pitchFamily="34" charset="0"/>
              </a:rPr>
              <a:t>Comparing two active seasons in the Caribbean</a:t>
            </a:r>
            <a:endParaRPr lang="en-AU" sz="3200" dirty="0">
              <a:solidFill>
                <a:schemeClr val="bg1"/>
              </a:solidFill>
              <a:cs typeface="Arial" pitchFamily="34" charset="0"/>
            </a:endParaRPr>
          </a:p>
        </p:txBody>
      </p:sp>
      <p:pic>
        <p:nvPicPr>
          <p:cNvPr id="7" name="Picture 6" descr="basemap_TCs_new.tif"/>
          <p:cNvPicPr>
            <a:picLocks noChangeAspect="1"/>
          </p:cNvPicPr>
          <p:nvPr/>
        </p:nvPicPr>
        <p:blipFill>
          <a:blip r:embed="rId3" cstate="print"/>
          <a:stretch>
            <a:fillRect/>
          </a:stretch>
        </p:blipFill>
        <p:spPr>
          <a:xfrm>
            <a:off x="0" y="1122220"/>
            <a:ext cx="9144000" cy="3419505"/>
          </a:xfrm>
          <a:prstGeom prst="rect">
            <a:avLst/>
          </a:prstGeom>
        </p:spPr>
      </p:pic>
      <p:grpSp>
        <p:nvGrpSpPr>
          <p:cNvPr id="8" name="Group 7"/>
          <p:cNvGrpSpPr/>
          <p:nvPr/>
        </p:nvGrpSpPr>
        <p:grpSpPr>
          <a:xfrm>
            <a:off x="505900" y="4696691"/>
            <a:ext cx="8190628" cy="823464"/>
            <a:chOff x="256510" y="4682836"/>
            <a:chExt cx="8190628" cy="823464"/>
          </a:xfrm>
          <a:solidFill>
            <a:schemeClr val="bg1"/>
          </a:solidFill>
        </p:grpSpPr>
        <p:grpSp>
          <p:nvGrpSpPr>
            <p:cNvPr id="9" name="Group 8"/>
            <p:cNvGrpSpPr/>
            <p:nvPr/>
          </p:nvGrpSpPr>
          <p:grpSpPr>
            <a:xfrm>
              <a:off x="256510" y="4682836"/>
              <a:ext cx="6800831" cy="823464"/>
              <a:chOff x="-879600" y="4682836"/>
              <a:chExt cx="6800831" cy="823464"/>
            </a:xfrm>
            <a:grpFill/>
          </p:grpSpPr>
          <p:sp>
            <p:nvSpPr>
              <p:cNvPr id="13" name="TextBox 12"/>
              <p:cNvSpPr txBox="1"/>
              <p:nvPr/>
            </p:nvSpPr>
            <p:spPr>
              <a:xfrm>
                <a:off x="-879600" y="4911608"/>
                <a:ext cx="1798698" cy="369332"/>
              </a:xfrm>
              <a:prstGeom prst="rect">
                <a:avLst/>
              </a:prstGeom>
              <a:grpFill/>
            </p:spPr>
            <p:txBody>
              <a:bodyPr wrap="none" rtlCol="0">
                <a:spAutoFit/>
              </a:bodyPr>
              <a:lstStyle/>
              <a:p>
                <a:r>
                  <a:rPr lang="en-US" b="1" i="1" dirty="0" smtClean="0"/>
                  <a:t>Tropical cyclones</a:t>
                </a:r>
                <a:endParaRPr lang="en-AU" b="1" i="1" dirty="0"/>
              </a:p>
            </p:txBody>
          </p:sp>
          <p:grpSp>
            <p:nvGrpSpPr>
              <p:cNvPr id="14" name="Group 13"/>
              <p:cNvGrpSpPr/>
              <p:nvPr/>
            </p:nvGrpSpPr>
            <p:grpSpPr>
              <a:xfrm>
                <a:off x="1141413" y="4682836"/>
                <a:ext cx="2258291" cy="823464"/>
                <a:chOff x="1141413" y="4572000"/>
                <a:chExt cx="2258291" cy="823464"/>
              </a:xfrm>
              <a:grpFill/>
            </p:grpSpPr>
            <p:grpSp>
              <p:nvGrpSpPr>
                <p:cNvPr id="21" name="Group 20"/>
                <p:cNvGrpSpPr/>
                <p:nvPr/>
              </p:nvGrpSpPr>
              <p:grpSpPr>
                <a:xfrm>
                  <a:off x="1141413" y="4959927"/>
                  <a:ext cx="2258291" cy="0"/>
                  <a:chOff x="767340" y="4959927"/>
                  <a:chExt cx="2258291" cy="0"/>
                </a:xfrm>
                <a:grpFill/>
              </p:grpSpPr>
              <p:cxnSp>
                <p:nvCxnSpPr>
                  <p:cNvPr id="24" name="Straight Connector 23"/>
                  <p:cNvCxnSpPr/>
                  <p:nvPr/>
                </p:nvCxnSpPr>
                <p:spPr>
                  <a:xfrm>
                    <a:off x="767340" y="4959927"/>
                    <a:ext cx="748145" cy="0"/>
                  </a:xfrm>
                  <a:prstGeom prst="line">
                    <a:avLst/>
                  </a:prstGeom>
                  <a:grpFill/>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529340" y="4959927"/>
                    <a:ext cx="748145" cy="0"/>
                  </a:xfrm>
                  <a:prstGeom prst="line">
                    <a:avLst/>
                  </a:prstGeom>
                  <a:grpFill/>
                  <a:ln w="285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277486" y="4959927"/>
                    <a:ext cx="748145" cy="0"/>
                  </a:xfrm>
                  <a:prstGeom prst="line">
                    <a:avLst/>
                  </a:prstGeom>
                  <a:grpFill/>
                  <a:ln w="5080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648691" y="4572000"/>
                  <a:ext cx="1210588" cy="338554"/>
                </a:xfrm>
                <a:prstGeom prst="rect">
                  <a:avLst/>
                </a:prstGeom>
                <a:grpFill/>
              </p:spPr>
              <p:txBody>
                <a:bodyPr wrap="none" rtlCol="0">
                  <a:spAutoFit/>
                </a:bodyPr>
                <a:lstStyle/>
                <a:p>
                  <a:r>
                    <a:rPr lang="en-AU" dirty="0" smtClean="0"/>
                    <a:t>Pre-August</a:t>
                  </a:r>
                  <a:endParaRPr lang="en-AU" dirty="0"/>
                </a:p>
              </p:txBody>
            </p:sp>
            <p:sp>
              <p:nvSpPr>
                <p:cNvPr id="23" name="TextBox 22"/>
                <p:cNvSpPr txBox="1"/>
                <p:nvPr/>
              </p:nvSpPr>
              <p:spPr>
                <a:xfrm>
                  <a:off x="1141413" y="5056910"/>
                  <a:ext cx="2164247" cy="338554"/>
                </a:xfrm>
                <a:prstGeom prst="rect">
                  <a:avLst/>
                </a:prstGeom>
                <a:grpFill/>
              </p:spPr>
              <p:txBody>
                <a:bodyPr wrap="none" rtlCol="0">
                  <a:spAutoFit/>
                </a:bodyPr>
                <a:lstStyle/>
                <a:p>
                  <a:r>
                    <a:rPr lang="en-AU" sz="1600" dirty="0" smtClean="0"/>
                    <a:t>Weak	           Strong</a:t>
                  </a:r>
                  <a:endParaRPr lang="en-AU" sz="1600" dirty="0"/>
                </a:p>
              </p:txBody>
            </p:sp>
          </p:grpSp>
          <p:grpSp>
            <p:nvGrpSpPr>
              <p:cNvPr id="15" name="Group 14"/>
              <p:cNvGrpSpPr/>
              <p:nvPr/>
            </p:nvGrpSpPr>
            <p:grpSpPr>
              <a:xfrm>
                <a:off x="3662940" y="4705928"/>
                <a:ext cx="2258291" cy="754188"/>
                <a:chOff x="3870759" y="4581238"/>
                <a:chExt cx="2258291" cy="754188"/>
              </a:xfrm>
              <a:grpFill/>
            </p:grpSpPr>
            <p:cxnSp>
              <p:nvCxnSpPr>
                <p:cNvPr id="16" name="Straight Connector 15"/>
                <p:cNvCxnSpPr/>
                <p:nvPr/>
              </p:nvCxnSpPr>
              <p:spPr>
                <a:xfrm>
                  <a:off x="3870759" y="4941455"/>
                  <a:ext cx="748145" cy="0"/>
                </a:xfrm>
                <a:prstGeom prst="line">
                  <a:avLst/>
                </a:prstGeom>
                <a:grpFill/>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632759" y="4941455"/>
                  <a:ext cx="748145" cy="0"/>
                </a:xfrm>
                <a:prstGeom prst="line">
                  <a:avLst/>
                </a:prstGeom>
                <a:grpFill/>
                <a:ln w="28575">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380905" y="4941455"/>
                  <a:ext cx="748145" cy="0"/>
                </a:xfrm>
                <a:prstGeom prst="line">
                  <a:avLst/>
                </a:prstGeom>
                <a:grpFill/>
                <a:ln w="508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391891" y="4581238"/>
                  <a:ext cx="1301959" cy="338554"/>
                </a:xfrm>
                <a:prstGeom prst="rect">
                  <a:avLst/>
                </a:prstGeom>
                <a:grpFill/>
              </p:spPr>
              <p:txBody>
                <a:bodyPr wrap="none" rtlCol="0">
                  <a:spAutoFit/>
                </a:bodyPr>
                <a:lstStyle/>
                <a:p>
                  <a:r>
                    <a:rPr lang="en-AU" dirty="0" smtClean="0"/>
                    <a:t>Post-August</a:t>
                  </a:r>
                  <a:endParaRPr lang="en-AU" dirty="0"/>
                </a:p>
              </p:txBody>
            </p:sp>
            <p:sp>
              <p:nvSpPr>
                <p:cNvPr id="20" name="TextBox 19"/>
                <p:cNvSpPr txBox="1"/>
                <p:nvPr/>
              </p:nvSpPr>
              <p:spPr>
                <a:xfrm>
                  <a:off x="3940032" y="4996872"/>
                  <a:ext cx="2164247" cy="338554"/>
                </a:xfrm>
                <a:prstGeom prst="rect">
                  <a:avLst/>
                </a:prstGeom>
                <a:grpFill/>
              </p:spPr>
              <p:txBody>
                <a:bodyPr wrap="none" rtlCol="0">
                  <a:spAutoFit/>
                </a:bodyPr>
                <a:lstStyle/>
                <a:p>
                  <a:r>
                    <a:rPr lang="en-AU" sz="1600" dirty="0" smtClean="0"/>
                    <a:t>Weak	           Strong</a:t>
                  </a:r>
                  <a:endParaRPr lang="en-AU" sz="1600" dirty="0"/>
                </a:p>
              </p:txBody>
            </p:sp>
          </p:grpSp>
        </p:grpSp>
        <p:grpSp>
          <p:nvGrpSpPr>
            <p:cNvPr id="10" name="Group 9"/>
            <p:cNvGrpSpPr/>
            <p:nvPr/>
          </p:nvGrpSpPr>
          <p:grpSpPr>
            <a:xfrm>
              <a:off x="7450455" y="4794445"/>
              <a:ext cx="996683" cy="698823"/>
              <a:chOff x="7575150" y="4766735"/>
              <a:chExt cx="996683" cy="698823"/>
            </a:xfrm>
            <a:grpFill/>
          </p:grpSpPr>
          <p:sp>
            <p:nvSpPr>
              <p:cNvPr id="12" name="TextBox 11"/>
              <p:cNvSpPr txBox="1"/>
              <p:nvPr/>
            </p:nvSpPr>
            <p:spPr>
              <a:xfrm>
                <a:off x="7575150" y="5127004"/>
                <a:ext cx="996683" cy="338554"/>
              </a:xfrm>
              <a:prstGeom prst="rect">
                <a:avLst/>
              </a:prstGeom>
              <a:grpFill/>
            </p:spPr>
            <p:txBody>
              <a:bodyPr wrap="none" rtlCol="0">
                <a:spAutoFit/>
              </a:bodyPr>
              <a:lstStyle/>
              <a:p>
                <a:r>
                  <a:rPr lang="en-AU" sz="1600" dirty="0" smtClean="0"/>
                  <a:t>Coral reef</a:t>
                </a:r>
                <a:endParaRPr lang="en-AU" sz="1600" dirty="0"/>
              </a:p>
            </p:txBody>
          </p:sp>
          <p:sp>
            <p:nvSpPr>
              <p:cNvPr id="11" name="Freeform 10"/>
              <p:cNvSpPr/>
              <p:nvPr/>
            </p:nvSpPr>
            <p:spPr>
              <a:xfrm>
                <a:off x="7773733" y="4766735"/>
                <a:ext cx="553156" cy="338667"/>
              </a:xfrm>
              <a:custGeom>
                <a:avLst/>
                <a:gdLst>
                  <a:gd name="connsiteX0" fmla="*/ 22578 w 553156"/>
                  <a:gd name="connsiteY0" fmla="*/ 124178 h 338667"/>
                  <a:gd name="connsiteX1" fmla="*/ 22578 w 553156"/>
                  <a:gd name="connsiteY1" fmla="*/ 124178 h 338667"/>
                  <a:gd name="connsiteX2" fmla="*/ 45156 w 553156"/>
                  <a:gd name="connsiteY2" fmla="*/ 22578 h 338667"/>
                  <a:gd name="connsiteX3" fmla="*/ 79022 w 553156"/>
                  <a:gd name="connsiteY3" fmla="*/ 11289 h 338667"/>
                  <a:gd name="connsiteX4" fmla="*/ 169333 w 553156"/>
                  <a:gd name="connsiteY4" fmla="*/ 22578 h 338667"/>
                  <a:gd name="connsiteX5" fmla="*/ 191911 w 553156"/>
                  <a:gd name="connsiteY5" fmla="*/ 56444 h 338667"/>
                  <a:gd name="connsiteX6" fmla="*/ 304800 w 553156"/>
                  <a:gd name="connsiteY6" fmla="*/ 56444 h 338667"/>
                  <a:gd name="connsiteX7" fmla="*/ 383822 w 553156"/>
                  <a:gd name="connsiteY7" fmla="*/ 22578 h 338667"/>
                  <a:gd name="connsiteX8" fmla="*/ 451556 w 553156"/>
                  <a:gd name="connsiteY8" fmla="*/ 0 h 338667"/>
                  <a:gd name="connsiteX9" fmla="*/ 508000 w 553156"/>
                  <a:gd name="connsiteY9" fmla="*/ 90311 h 338667"/>
                  <a:gd name="connsiteX10" fmla="*/ 530578 w 553156"/>
                  <a:gd name="connsiteY10" fmla="*/ 124178 h 338667"/>
                  <a:gd name="connsiteX11" fmla="*/ 553156 w 553156"/>
                  <a:gd name="connsiteY11" fmla="*/ 191911 h 338667"/>
                  <a:gd name="connsiteX12" fmla="*/ 519289 w 553156"/>
                  <a:gd name="connsiteY12" fmla="*/ 270933 h 338667"/>
                  <a:gd name="connsiteX13" fmla="*/ 485422 w 553156"/>
                  <a:gd name="connsiteY13" fmla="*/ 282222 h 338667"/>
                  <a:gd name="connsiteX14" fmla="*/ 451556 w 553156"/>
                  <a:gd name="connsiteY14" fmla="*/ 316089 h 338667"/>
                  <a:gd name="connsiteX15" fmla="*/ 383822 w 553156"/>
                  <a:gd name="connsiteY15" fmla="*/ 338667 h 338667"/>
                  <a:gd name="connsiteX16" fmla="*/ 293511 w 553156"/>
                  <a:gd name="connsiteY16" fmla="*/ 327378 h 338667"/>
                  <a:gd name="connsiteX17" fmla="*/ 259645 w 553156"/>
                  <a:gd name="connsiteY17" fmla="*/ 316089 h 338667"/>
                  <a:gd name="connsiteX18" fmla="*/ 237067 w 553156"/>
                  <a:gd name="connsiteY18" fmla="*/ 282222 h 338667"/>
                  <a:gd name="connsiteX19" fmla="*/ 203200 w 553156"/>
                  <a:gd name="connsiteY19" fmla="*/ 248356 h 338667"/>
                  <a:gd name="connsiteX20" fmla="*/ 33867 w 553156"/>
                  <a:gd name="connsiteY20" fmla="*/ 248356 h 338667"/>
                  <a:gd name="connsiteX21" fmla="*/ 11289 w 553156"/>
                  <a:gd name="connsiteY21" fmla="*/ 214489 h 338667"/>
                  <a:gd name="connsiteX22" fmla="*/ 0 w 553156"/>
                  <a:gd name="connsiteY22" fmla="*/ 180622 h 338667"/>
                  <a:gd name="connsiteX23" fmla="*/ 22578 w 553156"/>
                  <a:gd name="connsiteY23" fmla="*/ 124178 h 3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3156" h="338667">
                    <a:moveTo>
                      <a:pt x="22578" y="124178"/>
                    </a:moveTo>
                    <a:lnTo>
                      <a:pt x="22578" y="124178"/>
                    </a:lnTo>
                    <a:cubicBezTo>
                      <a:pt x="30104" y="90311"/>
                      <a:pt x="29641" y="53608"/>
                      <a:pt x="45156" y="22578"/>
                    </a:cubicBezTo>
                    <a:cubicBezTo>
                      <a:pt x="50478" y="11935"/>
                      <a:pt x="67123" y="11289"/>
                      <a:pt x="79022" y="11289"/>
                    </a:cubicBezTo>
                    <a:cubicBezTo>
                      <a:pt x="109360" y="11289"/>
                      <a:pt x="139229" y="18815"/>
                      <a:pt x="169333" y="22578"/>
                    </a:cubicBezTo>
                    <a:cubicBezTo>
                      <a:pt x="176859" y="33867"/>
                      <a:pt x="181317" y="47969"/>
                      <a:pt x="191911" y="56444"/>
                    </a:cubicBezTo>
                    <a:cubicBezTo>
                      <a:pt x="221765" y="80327"/>
                      <a:pt x="279415" y="60070"/>
                      <a:pt x="304800" y="56444"/>
                    </a:cubicBezTo>
                    <a:cubicBezTo>
                      <a:pt x="413791" y="20117"/>
                      <a:pt x="244362" y="78363"/>
                      <a:pt x="383822" y="22578"/>
                    </a:cubicBezTo>
                    <a:cubicBezTo>
                      <a:pt x="405919" y="13739"/>
                      <a:pt x="451556" y="0"/>
                      <a:pt x="451556" y="0"/>
                    </a:cubicBezTo>
                    <a:cubicBezTo>
                      <a:pt x="535897" y="84343"/>
                      <a:pt x="470983" y="3940"/>
                      <a:pt x="508000" y="90311"/>
                    </a:cubicBezTo>
                    <a:cubicBezTo>
                      <a:pt x="513345" y="102782"/>
                      <a:pt x="525068" y="111780"/>
                      <a:pt x="530578" y="124178"/>
                    </a:cubicBezTo>
                    <a:cubicBezTo>
                      <a:pt x="540244" y="145926"/>
                      <a:pt x="553156" y="191911"/>
                      <a:pt x="553156" y="191911"/>
                    </a:cubicBezTo>
                    <a:cubicBezTo>
                      <a:pt x="546377" y="219027"/>
                      <a:pt x="543652" y="251443"/>
                      <a:pt x="519289" y="270933"/>
                    </a:cubicBezTo>
                    <a:cubicBezTo>
                      <a:pt x="509997" y="278367"/>
                      <a:pt x="496711" y="278459"/>
                      <a:pt x="485422" y="282222"/>
                    </a:cubicBezTo>
                    <a:cubicBezTo>
                      <a:pt x="474133" y="293511"/>
                      <a:pt x="465512" y="308336"/>
                      <a:pt x="451556" y="316089"/>
                    </a:cubicBezTo>
                    <a:cubicBezTo>
                      <a:pt x="430752" y="327647"/>
                      <a:pt x="383822" y="338667"/>
                      <a:pt x="383822" y="338667"/>
                    </a:cubicBezTo>
                    <a:cubicBezTo>
                      <a:pt x="353718" y="334904"/>
                      <a:pt x="323360" y="332805"/>
                      <a:pt x="293511" y="327378"/>
                    </a:cubicBezTo>
                    <a:cubicBezTo>
                      <a:pt x="281804" y="325249"/>
                      <a:pt x="268937" y="323523"/>
                      <a:pt x="259645" y="316089"/>
                    </a:cubicBezTo>
                    <a:cubicBezTo>
                      <a:pt x="249050" y="307613"/>
                      <a:pt x="245753" y="292645"/>
                      <a:pt x="237067" y="282222"/>
                    </a:cubicBezTo>
                    <a:cubicBezTo>
                      <a:pt x="226846" y="269958"/>
                      <a:pt x="214489" y="259645"/>
                      <a:pt x="203200" y="248356"/>
                    </a:cubicBezTo>
                    <a:cubicBezTo>
                      <a:pt x="141633" y="258616"/>
                      <a:pt x="98999" y="272040"/>
                      <a:pt x="33867" y="248356"/>
                    </a:cubicBezTo>
                    <a:cubicBezTo>
                      <a:pt x="21116" y="243719"/>
                      <a:pt x="17357" y="226624"/>
                      <a:pt x="11289" y="214489"/>
                    </a:cubicBezTo>
                    <a:cubicBezTo>
                      <a:pt x="5967" y="203846"/>
                      <a:pt x="0" y="180622"/>
                      <a:pt x="0" y="180622"/>
                    </a:cubicBezTo>
                    <a:lnTo>
                      <a:pt x="22578" y="12417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68" y="830335"/>
            <a:ext cx="6949440" cy="5473509"/>
          </a:xfrm>
          <a:prstGeom prst="rect">
            <a:avLst/>
          </a:prstGeom>
        </p:spPr>
      </p:pic>
      <p:grpSp>
        <p:nvGrpSpPr>
          <p:cNvPr id="10" name="Group 9"/>
          <p:cNvGrpSpPr/>
          <p:nvPr/>
        </p:nvGrpSpPr>
        <p:grpSpPr>
          <a:xfrm>
            <a:off x="1313872" y="5183785"/>
            <a:ext cx="5417436" cy="928255"/>
            <a:chOff x="1313872" y="5183785"/>
            <a:chExt cx="5417436" cy="928255"/>
          </a:xfrm>
        </p:grpSpPr>
        <p:sp>
          <p:nvSpPr>
            <p:cNvPr id="7" name="Oval 6"/>
            <p:cNvSpPr/>
            <p:nvPr/>
          </p:nvSpPr>
          <p:spPr>
            <a:xfrm>
              <a:off x="5442834" y="5183785"/>
              <a:ext cx="1288474" cy="9282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131598" y="5183785"/>
              <a:ext cx="1288474" cy="9282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p:cNvSpPr/>
            <p:nvPr/>
          </p:nvSpPr>
          <p:spPr>
            <a:xfrm flipH="1" flipV="1">
              <a:off x="1313872" y="5262218"/>
              <a:ext cx="387926" cy="3602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p:cNvSpPr/>
            <p:nvPr/>
          </p:nvSpPr>
          <p:spPr>
            <a:xfrm flipH="1" flipV="1">
              <a:off x="4605916" y="5262218"/>
              <a:ext cx="387926" cy="3602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5" name="Group 24"/>
          <p:cNvGrpSpPr/>
          <p:nvPr/>
        </p:nvGrpSpPr>
        <p:grpSpPr>
          <a:xfrm>
            <a:off x="7089074" y="1154619"/>
            <a:ext cx="2091438" cy="4506629"/>
            <a:chOff x="6948264" y="1287607"/>
            <a:chExt cx="2091438" cy="4506629"/>
          </a:xfrm>
        </p:grpSpPr>
        <p:sp>
          <p:nvSpPr>
            <p:cNvPr id="16" name="TextBox 15"/>
            <p:cNvSpPr txBox="1"/>
            <p:nvPr/>
          </p:nvSpPr>
          <p:spPr>
            <a:xfrm>
              <a:off x="6948264" y="1700808"/>
              <a:ext cx="2091438" cy="4093428"/>
            </a:xfrm>
            <a:prstGeom prst="rect">
              <a:avLst/>
            </a:prstGeom>
            <a:noFill/>
          </p:spPr>
          <p:txBody>
            <a:bodyPr wrap="square" rtlCol="0">
              <a:spAutoFit/>
            </a:bodyPr>
            <a:lstStyle/>
            <a:p>
              <a:r>
                <a:rPr lang="en-AU" sz="2000" dirty="0" smtClean="0">
                  <a:solidFill>
                    <a:schemeClr val="bg1"/>
                  </a:solidFill>
                </a:rPr>
                <a:t>High thermal stress = low TC cooling.</a:t>
              </a:r>
            </a:p>
            <a:p>
              <a:endParaRPr lang="en-AU" sz="2000" dirty="0" smtClean="0"/>
            </a:p>
            <a:p>
              <a:endParaRPr lang="en-AU" sz="2000" dirty="0" smtClean="0"/>
            </a:p>
            <a:p>
              <a:endParaRPr lang="en-AU" sz="2000" dirty="0" smtClean="0">
                <a:solidFill>
                  <a:schemeClr val="bg1"/>
                </a:solidFill>
              </a:endParaRPr>
            </a:p>
            <a:p>
              <a:r>
                <a:rPr lang="en-AU" sz="2000" dirty="0" smtClean="0">
                  <a:solidFill>
                    <a:schemeClr val="bg1"/>
                  </a:solidFill>
                </a:rPr>
                <a:t>High TC cooling = low thermal stress.</a:t>
              </a:r>
            </a:p>
            <a:p>
              <a:endParaRPr lang="en-AU" sz="2000" dirty="0" smtClean="0"/>
            </a:p>
            <a:p>
              <a:endParaRPr lang="en-AU" sz="2000" dirty="0" smtClean="0"/>
            </a:p>
            <a:p>
              <a:endParaRPr lang="en-AU" sz="2000" dirty="0" smtClean="0"/>
            </a:p>
            <a:p>
              <a:endParaRPr lang="en-AU" sz="2000" dirty="0" smtClean="0"/>
            </a:p>
          </p:txBody>
        </p:sp>
        <p:sp>
          <p:nvSpPr>
            <p:cNvPr id="17" name="Oval 16"/>
            <p:cNvSpPr/>
            <p:nvPr/>
          </p:nvSpPr>
          <p:spPr>
            <a:xfrm>
              <a:off x="7566603" y="1287607"/>
              <a:ext cx="429491" cy="34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p:nvSpPr>
          <p:spPr>
            <a:xfrm flipH="1" flipV="1">
              <a:off x="7566605" y="2996774"/>
              <a:ext cx="387926" cy="3602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9" name="TextBox 18"/>
          <p:cNvSpPr txBox="1"/>
          <p:nvPr/>
        </p:nvSpPr>
        <p:spPr>
          <a:xfrm>
            <a:off x="1022999" y="260648"/>
            <a:ext cx="2286000" cy="523220"/>
          </a:xfrm>
          <a:prstGeom prst="rect">
            <a:avLst/>
          </a:prstGeom>
          <a:noFill/>
        </p:spPr>
        <p:txBody>
          <a:bodyPr wrap="square" rtlCol="0">
            <a:spAutoFit/>
          </a:bodyPr>
          <a:lstStyle/>
          <a:p>
            <a:r>
              <a:rPr lang="en-AU" sz="2800" b="1" dirty="0" smtClean="0">
                <a:solidFill>
                  <a:schemeClr val="bg1"/>
                </a:solidFill>
                <a:cs typeface="Arial" pitchFamily="34" charset="0"/>
              </a:rPr>
              <a:t>TC cooling</a:t>
            </a:r>
          </a:p>
        </p:txBody>
      </p:sp>
      <p:sp>
        <p:nvSpPr>
          <p:cNvPr id="20" name="TextBox 19"/>
          <p:cNvSpPr txBox="1"/>
          <p:nvPr/>
        </p:nvSpPr>
        <p:spPr>
          <a:xfrm>
            <a:off x="3993197" y="274502"/>
            <a:ext cx="2793283" cy="523220"/>
          </a:xfrm>
          <a:prstGeom prst="rect">
            <a:avLst/>
          </a:prstGeom>
          <a:noFill/>
        </p:spPr>
        <p:txBody>
          <a:bodyPr wrap="square" rtlCol="0">
            <a:spAutoFit/>
          </a:bodyPr>
          <a:lstStyle/>
          <a:p>
            <a:r>
              <a:rPr lang="en-AU" sz="2800" b="1" dirty="0" smtClean="0">
                <a:solidFill>
                  <a:schemeClr val="bg1"/>
                </a:solidFill>
              </a:rPr>
              <a:t>Thermal stress</a:t>
            </a:r>
          </a:p>
        </p:txBody>
      </p:sp>
      <p:sp>
        <p:nvSpPr>
          <p:cNvPr id="3" name="TextBox 2"/>
          <p:cNvSpPr txBox="1"/>
          <p:nvPr/>
        </p:nvSpPr>
        <p:spPr>
          <a:xfrm>
            <a:off x="7015006" y="5234466"/>
            <a:ext cx="2051720" cy="923330"/>
          </a:xfrm>
          <a:prstGeom prst="rect">
            <a:avLst/>
          </a:prstGeom>
          <a:solidFill>
            <a:srgbClr val="FFC000">
              <a:alpha val="50000"/>
            </a:srgbClr>
          </a:solidFill>
        </p:spPr>
        <p:txBody>
          <a:bodyPr wrap="square" rtlCol="0">
            <a:spAutoFit/>
          </a:bodyPr>
          <a:lstStyle/>
          <a:p>
            <a:r>
              <a:rPr lang="en-AU" b="1" dirty="0">
                <a:solidFill>
                  <a:schemeClr val="bg1"/>
                </a:solidFill>
              </a:rPr>
              <a:t>Without TCs, would thermal stress have extended further?</a:t>
            </a:r>
          </a:p>
        </p:txBody>
      </p:sp>
      <p:sp>
        <p:nvSpPr>
          <p:cNvPr id="21" name="TextBox 20"/>
          <p:cNvSpPr txBox="1"/>
          <p:nvPr/>
        </p:nvSpPr>
        <p:spPr>
          <a:xfrm rot="16200000">
            <a:off x="-202865" y="1685660"/>
            <a:ext cx="862920" cy="461665"/>
          </a:xfrm>
          <a:prstGeom prst="rect">
            <a:avLst/>
          </a:prstGeom>
          <a:solidFill>
            <a:schemeClr val="bg1"/>
          </a:solidFill>
        </p:spPr>
        <p:txBody>
          <a:bodyPr wrap="square" rtlCol="0">
            <a:spAutoFit/>
          </a:bodyPr>
          <a:lstStyle/>
          <a:p>
            <a:r>
              <a:rPr lang="en-US" sz="2400" b="1" dirty="0" smtClean="0">
                <a:cs typeface="Arial" pitchFamily="34" charset="0"/>
              </a:rPr>
              <a:t>2005</a:t>
            </a:r>
            <a:endParaRPr lang="en-AU" sz="2400" b="1" dirty="0">
              <a:cs typeface="Arial" pitchFamily="34" charset="0"/>
            </a:endParaRPr>
          </a:p>
        </p:txBody>
      </p:sp>
      <p:sp>
        <p:nvSpPr>
          <p:cNvPr id="22" name="TextBox 21"/>
          <p:cNvSpPr txBox="1"/>
          <p:nvPr/>
        </p:nvSpPr>
        <p:spPr>
          <a:xfrm rot="16200000">
            <a:off x="-202864" y="4816078"/>
            <a:ext cx="862920" cy="461665"/>
          </a:xfrm>
          <a:prstGeom prst="rect">
            <a:avLst/>
          </a:prstGeom>
          <a:solidFill>
            <a:schemeClr val="bg1"/>
          </a:solidFill>
        </p:spPr>
        <p:txBody>
          <a:bodyPr wrap="square" rtlCol="0">
            <a:spAutoFit/>
          </a:bodyPr>
          <a:lstStyle/>
          <a:p>
            <a:r>
              <a:rPr lang="en-US" sz="2400" b="1" dirty="0" smtClean="0">
                <a:cs typeface="Arial" pitchFamily="34" charset="0"/>
              </a:rPr>
              <a:t>2010</a:t>
            </a:r>
            <a:endParaRPr lang="en-AU" sz="2400" b="1" dirty="0">
              <a:cs typeface="Arial" pitchFamily="34" charset="0"/>
            </a:endParaRPr>
          </a:p>
        </p:txBody>
      </p:sp>
      <p:grpSp>
        <p:nvGrpSpPr>
          <p:cNvPr id="4" name="Group 3"/>
          <p:cNvGrpSpPr/>
          <p:nvPr/>
        </p:nvGrpSpPr>
        <p:grpSpPr>
          <a:xfrm>
            <a:off x="1022999" y="1793400"/>
            <a:ext cx="5714391" cy="1118240"/>
            <a:chOff x="1022999" y="1793400"/>
            <a:chExt cx="5714391" cy="1118240"/>
          </a:xfrm>
        </p:grpSpPr>
        <p:sp>
          <p:nvSpPr>
            <p:cNvPr id="6" name="Oval 5"/>
            <p:cNvSpPr/>
            <p:nvPr/>
          </p:nvSpPr>
          <p:spPr>
            <a:xfrm>
              <a:off x="5317479" y="1983385"/>
              <a:ext cx="1419911" cy="9282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2033952" y="1983385"/>
              <a:ext cx="1419911" cy="9282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p:nvSpPr>
          <p:spPr>
            <a:xfrm flipH="1" flipV="1">
              <a:off x="1488518" y="1836915"/>
              <a:ext cx="320600" cy="297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p:cNvSpPr/>
            <p:nvPr/>
          </p:nvSpPr>
          <p:spPr>
            <a:xfrm flipH="1" flipV="1">
              <a:off x="4827464" y="1793400"/>
              <a:ext cx="320600" cy="297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p:cNvSpPr/>
            <p:nvPr/>
          </p:nvSpPr>
          <p:spPr>
            <a:xfrm flipH="1" flipV="1">
              <a:off x="1022999" y="1916492"/>
              <a:ext cx="320600" cy="297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p:cNvSpPr/>
            <p:nvPr/>
          </p:nvSpPr>
          <p:spPr>
            <a:xfrm flipH="1" flipV="1">
              <a:off x="4303788" y="1916491"/>
              <a:ext cx="320600" cy="297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6" name="Picture 5" descr="graph10.tif"/>
          <p:cNvPicPr>
            <a:picLocks noChangeAspect="1"/>
          </p:cNvPicPr>
          <p:nvPr/>
        </p:nvPicPr>
        <p:blipFill>
          <a:blip r:embed="rId3" cstate="print"/>
          <a:stretch>
            <a:fillRect/>
          </a:stretch>
        </p:blipFill>
        <p:spPr>
          <a:xfrm>
            <a:off x="3976255" y="3033104"/>
            <a:ext cx="5167745" cy="3510569"/>
          </a:xfrm>
          <a:prstGeom prst="rect">
            <a:avLst/>
          </a:prstGeom>
        </p:spPr>
      </p:pic>
      <p:pic>
        <p:nvPicPr>
          <p:cNvPr id="7" name="Picture 6" descr="graph05.tif"/>
          <p:cNvPicPr>
            <a:picLocks noChangeAspect="1"/>
          </p:cNvPicPr>
          <p:nvPr/>
        </p:nvPicPr>
        <p:blipFill>
          <a:blip r:embed="rId4" cstate="print"/>
          <a:stretch>
            <a:fillRect/>
          </a:stretch>
        </p:blipFill>
        <p:spPr>
          <a:xfrm>
            <a:off x="3976255" y="0"/>
            <a:ext cx="5167745" cy="3478577"/>
          </a:xfrm>
          <a:prstGeom prst="rect">
            <a:avLst/>
          </a:prstGeom>
        </p:spPr>
      </p:pic>
      <p:sp>
        <p:nvSpPr>
          <p:cNvPr id="11" name="Rectangle 10"/>
          <p:cNvSpPr/>
          <p:nvPr/>
        </p:nvSpPr>
        <p:spPr>
          <a:xfrm>
            <a:off x="5076056" y="404664"/>
            <a:ext cx="761747" cy="300608"/>
          </a:xfrm>
          <a:prstGeom prst="rect">
            <a:avLst/>
          </a:prstGeom>
        </p:spPr>
        <p:txBody>
          <a:bodyPr wrap="none">
            <a:spAutoFit/>
          </a:bodyPr>
          <a:lstStyle/>
          <a:p>
            <a:r>
              <a:rPr lang="en-AU" sz="2000" b="1" dirty="0" smtClean="0"/>
              <a:t>2005 </a:t>
            </a:r>
            <a:endParaRPr lang="en-AU" sz="2000" b="1" dirty="0"/>
          </a:p>
        </p:txBody>
      </p:sp>
      <p:sp>
        <p:nvSpPr>
          <p:cNvPr id="12" name="Rectangle 11"/>
          <p:cNvSpPr/>
          <p:nvPr/>
        </p:nvSpPr>
        <p:spPr>
          <a:xfrm>
            <a:off x="5076056" y="3645024"/>
            <a:ext cx="761747" cy="400110"/>
          </a:xfrm>
          <a:prstGeom prst="rect">
            <a:avLst/>
          </a:prstGeom>
        </p:spPr>
        <p:txBody>
          <a:bodyPr wrap="none">
            <a:spAutoFit/>
          </a:bodyPr>
          <a:lstStyle/>
          <a:p>
            <a:r>
              <a:rPr lang="en-AU" sz="2000" b="1" dirty="0" smtClean="0"/>
              <a:t>2010 </a:t>
            </a:r>
            <a:endParaRPr lang="en-AU" sz="2000" b="1" dirty="0"/>
          </a:p>
        </p:txBody>
      </p:sp>
      <p:grpSp>
        <p:nvGrpSpPr>
          <p:cNvPr id="13" name="Group 12"/>
          <p:cNvGrpSpPr/>
          <p:nvPr/>
        </p:nvGrpSpPr>
        <p:grpSpPr>
          <a:xfrm>
            <a:off x="570361" y="1902412"/>
            <a:ext cx="2657460" cy="3274454"/>
            <a:chOff x="398462" y="2916826"/>
            <a:chExt cx="2657460" cy="3274454"/>
          </a:xfrm>
        </p:grpSpPr>
        <p:grpSp>
          <p:nvGrpSpPr>
            <p:cNvPr id="14" name="Group 13"/>
            <p:cNvGrpSpPr/>
            <p:nvPr/>
          </p:nvGrpSpPr>
          <p:grpSpPr>
            <a:xfrm>
              <a:off x="398462" y="2916826"/>
              <a:ext cx="2650007" cy="1564716"/>
              <a:chOff x="641350" y="559389"/>
              <a:chExt cx="2650007" cy="1564716"/>
            </a:xfrm>
          </p:grpSpPr>
          <p:grpSp>
            <p:nvGrpSpPr>
              <p:cNvPr id="23" name="Group 22"/>
              <p:cNvGrpSpPr/>
              <p:nvPr/>
            </p:nvGrpSpPr>
            <p:grpSpPr>
              <a:xfrm>
                <a:off x="641350" y="559389"/>
                <a:ext cx="2427461" cy="1174191"/>
                <a:chOff x="641350" y="559389"/>
                <a:chExt cx="2427461" cy="1174191"/>
              </a:xfrm>
            </p:grpSpPr>
            <p:sp>
              <p:nvSpPr>
                <p:cNvPr id="25" name="Freeform 24"/>
                <p:cNvSpPr/>
                <p:nvPr/>
              </p:nvSpPr>
              <p:spPr>
                <a:xfrm>
                  <a:off x="641350" y="881063"/>
                  <a:ext cx="528638" cy="409574"/>
                </a:xfrm>
                <a:custGeom>
                  <a:avLst/>
                  <a:gdLst>
                    <a:gd name="connsiteX0" fmla="*/ 0 w 528638"/>
                    <a:gd name="connsiteY0" fmla="*/ 376237 h 409574"/>
                    <a:gd name="connsiteX1" fmla="*/ 200025 w 528638"/>
                    <a:gd name="connsiteY1" fmla="*/ 4762 h 409574"/>
                    <a:gd name="connsiteX2" fmla="*/ 314325 w 528638"/>
                    <a:gd name="connsiteY2" fmla="*/ 404812 h 409574"/>
                    <a:gd name="connsiteX3" fmla="*/ 528638 w 528638"/>
                    <a:gd name="connsiteY3" fmla="*/ 33337 h 409574"/>
                  </a:gdLst>
                  <a:ahLst/>
                  <a:cxnLst>
                    <a:cxn ang="0">
                      <a:pos x="connsiteX0" y="connsiteY0"/>
                    </a:cxn>
                    <a:cxn ang="0">
                      <a:pos x="connsiteX1" y="connsiteY1"/>
                    </a:cxn>
                    <a:cxn ang="0">
                      <a:pos x="connsiteX2" y="connsiteY2"/>
                    </a:cxn>
                    <a:cxn ang="0">
                      <a:pos x="connsiteX3" y="connsiteY3"/>
                    </a:cxn>
                  </a:cxnLst>
                  <a:rect l="l" t="t" r="r" b="b"/>
                  <a:pathLst>
                    <a:path w="528638" h="409574">
                      <a:moveTo>
                        <a:pt x="0" y="376237"/>
                      </a:moveTo>
                      <a:cubicBezTo>
                        <a:pt x="73819" y="188118"/>
                        <a:pt x="147638" y="0"/>
                        <a:pt x="200025" y="4762"/>
                      </a:cubicBezTo>
                      <a:cubicBezTo>
                        <a:pt x="252412" y="9524"/>
                        <a:pt x="259556" y="400050"/>
                        <a:pt x="314325" y="404812"/>
                      </a:cubicBezTo>
                      <a:cubicBezTo>
                        <a:pt x="369094" y="409574"/>
                        <a:pt x="448866" y="221455"/>
                        <a:pt x="528638" y="33337"/>
                      </a:cubicBezTo>
                    </a:path>
                  </a:pathLst>
                </a:custGeom>
                <a:ln w="25400">
                  <a:solidFill>
                    <a:srgbClr val="3333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6" name="Freeform 25"/>
                <p:cNvSpPr/>
                <p:nvPr/>
              </p:nvSpPr>
              <p:spPr>
                <a:xfrm>
                  <a:off x="641350" y="1319213"/>
                  <a:ext cx="528638" cy="409574"/>
                </a:xfrm>
                <a:custGeom>
                  <a:avLst/>
                  <a:gdLst>
                    <a:gd name="connsiteX0" fmla="*/ 0 w 528638"/>
                    <a:gd name="connsiteY0" fmla="*/ 376237 h 409574"/>
                    <a:gd name="connsiteX1" fmla="*/ 200025 w 528638"/>
                    <a:gd name="connsiteY1" fmla="*/ 4762 h 409574"/>
                    <a:gd name="connsiteX2" fmla="*/ 314325 w 528638"/>
                    <a:gd name="connsiteY2" fmla="*/ 404812 h 409574"/>
                    <a:gd name="connsiteX3" fmla="*/ 528638 w 528638"/>
                    <a:gd name="connsiteY3" fmla="*/ 33337 h 409574"/>
                  </a:gdLst>
                  <a:ahLst/>
                  <a:cxnLst>
                    <a:cxn ang="0">
                      <a:pos x="connsiteX0" y="connsiteY0"/>
                    </a:cxn>
                    <a:cxn ang="0">
                      <a:pos x="connsiteX1" y="connsiteY1"/>
                    </a:cxn>
                    <a:cxn ang="0">
                      <a:pos x="connsiteX2" y="connsiteY2"/>
                    </a:cxn>
                    <a:cxn ang="0">
                      <a:pos x="connsiteX3" y="connsiteY3"/>
                    </a:cxn>
                  </a:cxnLst>
                  <a:rect l="l" t="t" r="r" b="b"/>
                  <a:pathLst>
                    <a:path w="528638" h="409574">
                      <a:moveTo>
                        <a:pt x="0" y="376237"/>
                      </a:moveTo>
                      <a:cubicBezTo>
                        <a:pt x="73819" y="188118"/>
                        <a:pt x="147638" y="0"/>
                        <a:pt x="200025" y="4762"/>
                      </a:cubicBezTo>
                      <a:cubicBezTo>
                        <a:pt x="252412" y="9524"/>
                        <a:pt x="259556" y="400050"/>
                        <a:pt x="314325" y="404812"/>
                      </a:cubicBezTo>
                      <a:cubicBezTo>
                        <a:pt x="369094" y="409574"/>
                        <a:pt x="448866" y="221455"/>
                        <a:pt x="528638" y="33337"/>
                      </a:cubicBezTo>
                    </a:path>
                  </a:pathLst>
                </a:custGeom>
                <a:ln w="25400">
                  <a:solidFill>
                    <a:srgbClr val="33339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7" name="Rectangle 26"/>
                <p:cNvSpPr/>
                <p:nvPr/>
              </p:nvSpPr>
              <p:spPr>
                <a:xfrm>
                  <a:off x="1311531" y="559389"/>
                  <a:ext cx="1632178" cy="338554"/>
                </a:xfrm>
                <a:prstGeom prst="rect">
                  <a:avLst/>
                </a:prstGeom>
              </p:spPr>
              <p:txBody>
                <a:bodyPr wrap="none">
                  <a:spAutoFit/>
                </a:bodyPr>
                <a:lstStyle/>
                <a:p>
                  <a:r>
                    <a:rPr lang="en-US" b="1" dirty="0" smtClean="0">
                      <a:solidFill>
                        <a:srgbClr val="333399"/>
                      </a:solidFill>
                    </a:rPr>
                    <a:t>Mean hotspots</a:t>
                  </a:r>
                  <a:endParaRPr lang="en-AU" b="1" dirty="0">
                    <a:solidFill>
                      <a:srgbClr val="333399"/>
                    </a:solidFill>
                  </a:endParaRPr>
                </a:p>
              </p:txBody>
            </p:sp>
            <p:sp>
              <p:nvSpPr>
                <p:cNvPr id="28" name="Rectangle 27"/>
                <p:cNvSpPr/>
                <p:nvPr/>
              </p:nvSpPr>
              <p:spPr>
                <a:xfrm>
                  <a:off x="1278193" y="926098"/>
                  <a:ext cx="1468415" cy="369332"/>
                </a:xfrm>
                <a:prstGeom prst="rect">
                  <a:avLst/>
                </a:prstGeom>
              </p:spPr>
              <p:txBody>
                <a:bodyPr wrap="none">
                  <a:spAutoFit/>
                </a:bodyPr>
                <a:lstStyle/>
                <a:p>
                  <a:r>
                    <a:rPr lang="en-US" dirty="0" smtClean="0">
                      <a:solidFill>
                        <a:schemeClr val="bg1"/>
                      </a:solidFill>
                    </a:rPr>
                    <a:t>No TC cooling</a:t>
                  </a:r>
                  <a:endParaRPr lang="en-AU" dirty="0">
                    <a:solidFill>
                      <a:schemeClr val="bg1"/>
                    </a:solidFill>
                  </a:endParaRPr>
                </a:p>
              </p:txBody>
            </p:sp>
            <p:sp>
              <p:nvSpPr>
                <p:cNvPr id="29" name="Rectangle 28"/>
                <p:cNvSpPr/>
                <p:nvPr/>
              </p:nvSpPr>
              <p:spPr>
                <a:xfrm>
                  <a:off x="1278193" y="1364248"/>
                  <a:ext cx="1790618" cy="369332"/>
                </a:xfrm>
                <a:prstGeom prst="rect">
                  <a:avLst/>
                </a:prstGeom>
              </p:spPr>
              <p:txBody>
                <a:bodyPr wrap="none">
                  <a:spAutoFit/>
                </a:bodyPr>
                <a:lstStyle/>
                <a:p>
                  <a:r>
                    <a:rPr lang="en-US" dirty="0" smtClean="0">
                      <a:solidFill>
                        <a:schemeClr val="bg1"/>
                      </a:solidFill>
                    </a:rPr>
                    <a:t>TC cooling 1</a:t>
                  </a:r>
                  <a:r>
                    <a:rPr lang="en-US" baseline="30000" dirty="0" smtClean="0">
                      <a:solidFill>
                        <a:schemeClr val="bg1"/>
                      </a:solidFill>
                    </a:rPr>
                    <a:t>+</a:t>
                  </a:r>
                  <a:r>
                    <a:rPr lang="en-US" dirty="0" smtClean="0">
                      <a:solidFill>
                        <a:schemeClr val="bg1"/>
                      </a:solidFill>
                    </a:rPr>
                    <a:t> deg</a:t>
                  </a:r>
                  <a:endParaRPr lang="en-AU" dirty="0">
                    <a:solidFill>
                      <a:schemeClr val="bg1"/>
                    </a:solidFill>
                  </a:endParaRPr>
                </a:p>
              </p:txBody>
            </p:sp>
          </p:grpSp>
          <p:sp>
            <p:nvSpPr>
              <p:cNvPr id="24" name="Rectangle 23"/>
              <p:cNvSpPr/>
              <p:nvPr/>
            </p:nvSpPr>
            <p:spPr>
              <a:xfrm>
                <a:off x="1312867" y="1754773"/>
                <a:ext cx="1978490" cy="369332"/>
              </a:xfrm>
              <a:prstGeom prst="rect">
                <a:avLst/>
              </a:prstGeom>
            </p:spPr>
            <p:txBody>
              <a:bodyPr wrap="none">
                <a:spAutoFit/>
              </a:bodyPr>
              <a:lstStyle/>
              <a:p>
                <a:r>
                  <a:rPr lang="en-US" b="1" i="1" dirty="0" smtClean="0">
                    <a:solidFill>
                      <a:schemeClr val="bg1"/>
                    </a:solidFill>
                  </a:rPr>
                  <a:t>= Short term stress</a:t>
                </a:r>
                <a:endParaRPr lang="en-AU" b="1" i="1" dirty="0">
                  <a:solidFill>
                    <a:schemeClr val="bg1"/>
                  </a:solidFill>
                </a:endParaRPr>
              </a:p>
            </p:txBody>
          </p:sp>
        </p:grpSp>
        <p:grpSp>
          <p:nvGrpSpPr>
            <p:cNvPr id="15" name="Group 14"/>
            <p:cNvGrpSpPr/>
            <p:nvPr/>
          </p:nvGrpSpPr>
          <p:grpSpPr>
            <a:xfrm>
              <a:off x="398462" y="4640875"/>
              <a:ext cx="2657460" cy="1550405"/>
              <a:chOff x="641350" y="2797787"/>
              <a:chExt cx="2657460" cy="1550405"/>
            </a:xfrm>
          </p:grpSpPr>
          <p:grpSp>
            <p:nvGrpSpPr>
              <p:cNvPr id="16" name="Group 15"/>
              <p:cNvGrpSpPr/>
              <p:nvPr/>
            </p:nvGrpSpPr>
            <p:grpSpPr>
              <a:xfrm>
                <a:off x="641350" y="2797787"/>
                <a:ext cx="2465561" cy="1169399"/>
                <a:chOff x="641350" y="2140539"/>
                <a:chExt cx="2465561" cy="1169399"/>
              </a:xfrm>
            </p:grpSpPr>
            <p:sp>
              <p:nvSpPr>
                <p:cNvPr id="18" name="Freeform 17"/>
                <p:cNvSpPr/>
                <p:nvPr/>
              </p:nvSpPr>
              <p:spPr>
                <a:xfrm>
                  <a:off x="641350" y="2476499"/>
                  <a:ext cx="528638" cy="409574"/>
                </a:xfrm>
                <a:custGeom>
                  <a:avLst/>
                  <a:gdLst>
                    <a:gd name="connsiteX0" fmla="*/ 0 w 528638"/>
                    <a:gd name="connsiteY0" fmla="*/ 376237 h 409574"/>
                    <a:gd name="connsiteX1" fmla="*/ 200025 w 528638"/>
                    <a:gd name="connsiteY1" fmla="*/ 4762 h 409574"/>
                    <a:gd name="connsiteX2" fmla="*/ 314325 w 528638"/>
                    <a:gd name="connsiteY2" fmla="*/ 404812 h 409574"/>
                    <a:gd name="connsiteX3" fmla="*/ 528638 w 528638"/>
                    <a:gd name="connsiteY3" fmla="*/ 33337 h 409574"/>
                  </a:gdLst>
                  <a:ahLst/>
                  <a:cxnLst>
                    <a:cxn ang="0">
                      <a:pos x="connsiteX0" y="connsiteY0"/>
                    </a:cxn>
                    <a:cxn ang="0">
                      <a:pos x="connsiteX1" y="connsiteY1"/>
                    </a:cxn>
                    <a:cxn ang="0">
                      <a:pos x="connsiteX2" y="connsiteY2"/>
                    </a:cxn>
                    <a:cxn ang="0">
                      <a:pos x="connsiteX3" y="connsiteY3"/>
                    </a:cxn>
                  </a:cxnLst>
                  <a:rect l="l" t="t" r="r" b="b"/>
                  <a:pathLst>
                    <a:path w="528638" h="409574">
                      <a:moveTo>
                        <a:pt x="0" y="376237"/>
                      </a:moveTo>
                      <a:cubicBezTo>
                        <a:pt x="73819" y="188118"/>
                        <a:pt x="147638" y="0"/>
                        <a:pt x="200025" y="4762"/>
                      </a:cubicBezTo>
                      <a:cubicBezTo>
                        <a:pt x="252412" y="9524"/>
                        <a:pt x="259556" y="400050"/>
                        <a:pt x="314325" y="404812"/>
                      </a:cubicBezTo>
                      <a:cubicBezTo>
                        <a:pt x="369094" y="409574"/>
                        <a:pt x="448866" y="221455"/>
                        <a:pt x="528638" y="33337"/>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9" name="Freeform 18"/>
                <p:cNvSpPr/>
                <p:nvPr/>
              </p:nvSpPr>
              <p:spPr>
                <a:xfrm>
                  <a:off x="641350" y="2900364"/>
                  <a:ext cx="528638" cy="409574"/>
                </a:xfrm>
                <a:custGeom>
                  <a:avLst/>
                  <a:gdLst>
                    <a:gd name="connsiteX0" fmla="*/ 0 w 528638"/>
                    <a:gd name="connsiteY0" fmla="*/ 376237 h 409574"/>
                    <a:gd name="connsiteX1" fmla="*/ 200025 w 528638"/>
                    <a:gd name="connsiteY1" fmla="*/ 4762 h 409574"/>
                    <a:gd name="connsiteX2" fmla="*/ 314325 w 528638"/>
                    <a:gd name="connsiteY2" fmla="*/ 404812 h 409574"/>
                    <a:gd name="connsiteX3" fmla="*/ 528638 w 528638"/>
                    <a:gd name="connsiteY3" fmla="*/ 33337 h 409574"/>
                  </a:gdLst>
                  <a:ahLst/>
                  <a:cxnLst>
                    <a:cxn ang="0">
                      <a:pos x="connsiteX0" y="connsiteY0"/>
                    </a:cxn>
                    <a:cxn ang="0">
                      <a:pos x="connsiteX1" y="connsiteY1"/>
                    </a:cxn>
                    <a:cxn ang="0">
                      <a:pos x="connsiteX2" y="connsiteY2"/>
                    </a:cxn>
                    <a:cxn ang="0">
                      <a:pos x="connsiteX3" y="connsiteY3"/>
                    </a:cxn>
                  </a:cxnLst>
                  <a:rect l="l" t="t" r="r" b="b"/>
                  <a:pathLst>
                    <a:path w="528638" h="409574">
                      <a:moveTo>
                        <a:pt x="0" y="376237"/>
                      </a:moveTo>
                      <a:cubicBezTo>
                        <a:pt x="73819" y="188118"/>
                        <a:pt x="147638" y="0"/>
                        <a:pt x="200025" y="4762"/>
                      </a:cubicBezTo>
                      <a:cubicBezTo>
                        <a:pt x="252412" y="9524"/>
                        <a:pt x="259556" y="400050"/>
                        <a:pt x="314325" y="404812"/>
                      </a:cubicBezTo>
                      <a:cubicBezTo>
                        <a:pt x="369094" y="409574"/>
                        <a:pt x="448866" y="221455"/>
                        <a:pt x="528638" y="33337"/>
                      </a:cubicBezTo>
                    </a:path>
                  </a:pathLst>
                </a:cu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0" name="Rectangle 19"/>
                <p:cNvSpPr/>
                <p:nvPr/>
              </p:nvSpPr>
              <p:spPr>
                <a:xfrm>
                  <a:off x="1349631" y="2140539"/>
                  <a:ext cx="1255472" cy="338554"/>
                </a:xfrm>
                <a:prstGeom prst="rect">
                  <a:avLst/>
                </a:prstGeom>
              </p:spPr>
              <p:txBody>
                <a:bodyPr wrap="none">
                  <a:spAutoFit/>
                </a:bodyPr>
                <a:lstStyle/>
                <a:p>
                  <a:r>
                    <a:rPr lang="en-US" b="1" dirty="0" smtClean="0">
                      <a:solidFill>
                        <a:srgbClr val="C00000"/>
                      </a:solidFill>
                    </a:rPr>
                    <a:t>Mean DHW</a:t>
                  </a:r>
                  <a:endParaRPr lang="en-AU" b="1" dirty="0">
                    <a:solidFill>
                      <a:srgbClr val="C00000"/>
                    </a:solidFill>
                  </a:endParaRPr>
                </a:p>
              </p:txBody>
            </p:sp>
            <p:sp>
              <p:nvSpPr>
                <p:cNvPr id="21" name="Rectangle 20"/>
                <p:cNvSpPr/>
                <p:nvPr/>
              </p:nvSpPr>
              <p:spPr>
                <a:xfrm>
                  <a:off x="1316293" y="2507248"/>
                  <a:ext cx="1468415" cy="369332"/>
                </a:xfrm>
                <a:prstGeom prst="rect">
                  <a:avLst/>
                </a:prstGeom>
              </p:spPr>
              <p:txBody>
                <a:bodyPr wrap="none">
                  <a:spAutoFit/>
                </a:bodyPr>
                <a:lstStyle/>
                <a:p>
                  <a:r>
                    <a:rPr lang="en-US" dirty="0" smtClean="0">
                      <a:solidFill>
                        <a:schemeClr val="bg1"/>
                      </a:solidFill>
                    </a:rPr>
                    <a:t>No TC cooling</a:t>
                  </a:r>
                  <a:endParaRPr lang="en-AU" dirty="0">
                    <a:solidFill>
                      <a:schemeClr val="bg1"/>
                    </a:solidFill>
                  </a:endParaRPr>
                </a:p>
              </p:txBody>
            </p:sp>
            <p:sp>
              <p:nvSpPr>
                <p:cNvPr id="22" name="Rectangle 21"/>
                <p:cNvSpPr/>
                <p:nvPr/>
              </p:nvSpPr>
              <p:spPr>
                <a:xfrm>
                  <a:off x="1316293" y="2916822"/>
                  <a:ext cx="1790618" cy="369332"/>
                </a:xfrm>
                <a:prstGeom prst="rect">
                  <a:avLst/>
                </a:prstGeom>
              </p:spPr>
              <p:txBody>
                <a:bodyPr wrap="none">
                  <a:spAutoFit/>
                </a:bodyPr>
                <a:lstStyle/>
                <a:p>
                  <a:r>
                    <a:rPr lang="en-US" dirty="0" smtClean="0">
                      <a:solidFill>
                        <a:schemeClr val="bg1"/>
                      </a:solidFill>
                    </a:rPr>
                    <a:t>TC cooling 1</a:t>
                  </a:r>
                  <a:r>
                    <a:rPr lang="en-US" baseline="30000" dirty="0" smtClean="0">
                      <a:solidFill>
                        <a:schemeClr val="bg1"/>
                      </a:solidFill>
                    </a:rPr>
                    <a:t>+</a:t>
                  </a:r>
                  <a:r>
                    <a:rPr lang="en-US" dirty="0" smtClean="0">
                      <a:solidFill>
                        <a:schemeClr val="bg1"/>
                      </a:solidFill>
                    </a:rPr>
                    <a:t> deg</a:t>
                  </a:r>
                  <a:endParaRPr lang="en-AU" dirty="0">
                    <a:solidFill>
                      <a:schemeClr val="bg1"/>
                    </a:solidFill>
                  </a:endParaRPr>
                </a:p>
              </p:txBody>
            </p:sp>
          </p:grpSp>
          <p:sp>
            <p:nvSpPr>
              <p:cNvPr id="17" name="Rectangle 16"/>
              <p:cNvSpPr/>
              <p:nvPr/>
            </p:nvSpPr>
            <p:spPr>
              <a:xfrm>
                <a:off x="1370012" y="3978860"/>
                <a:ext cx="1928798" cy="369332"/>
              </a:xfrm>
              <a:prstGeom prst="rect">
                <a:avLst/>
              </a:prstGeom>
            </p:spPr>
            <p:txBody>
              <a:bodyPr wrap="none">
                <a:spAutoFit/>
              </a:bodyPr>
              <a:lstStyle/>
              <a:p>
                <a:r>
                  <a:rPr lang="en-US" b="1" i="1" dirty="0" smtClean="0">
                    <a:solidFill>
                      <a:schemeClr val="bg1"/>
                    </a:solidFill>
                  </a:rPr>
                  <a:t>= Long term stress</a:t>
                </a:r>
                <a:endParaRPr lang="en-AU" b="1" i="1" dirty="0">
                  <a:solidFill>
                    <a:schemeClr val="bg1"/>
                  </a:solidFill>
                </a:endParaRPr>
              </a:p>
            </p:txBody>
          </p:sp>
        </p:grpSp>
      </p:grpSp>
      <p:sp>
        <p:nvSpPr>
          <p:cNvPr id="30" name="TextBox 29"/>
          <p:cNvSpPr txBox="1"/>
          <p:nvPr/>
        </p:nvSpPr>
        <p:spPr>
          <a:xfrm>
            <a:off x="200024" y="198676"/>
            <a:ext cx="3743326" cy="1384995"/>
          </a:xfrm>
          <a:prstGeom prst="rect">
            <a:avLst/>
          </a:prstGeom>
          <a:noFill/>
        </p:spPr>
        <p:txBody>
          <a:bodyPr wrap="square" rtlCol="0">
            <a:spAutoFit/>
          </a:bodyPr>
          <a:lstStyle/>
          <a:p>
            <a:r>
              <a:rPr lang="en-AU" sz="2800" b="1" dirty="0" smtClean="0">
                <a:solidFill>
                  <a:schemeClr val="bg1"/>
                </a:solidFill>
                <a:cs typeface="Arial" pitchFamily="34" charset="0"/>
              </a:rPr>
              <a:t>Changes in thermal stress with and without TC cooling</a:t>
            </a:r>
            <a:r>
              <a:rPr lang="en-AU" sz="2800" b="1" dirty="0" smtClean="0">
                <a:cs typeface="Arial" pitchFamily="34" charset="0"/>
              </a:rPr>
              <a:t>…</a:t>
            </a:r>
          </a:p>
        </p:txBody>
      </p:sp>
      <p:sp>
        <p:nvSpPr>
          <p:cNvPr id="31" name="TextBox 30"/>
          <p:cNvSpPr txBox="1"/>
          <p:nvPr/>
        </p:nvSpPr>
        <p:spPr>
          <a:xfrm>
            <a:off x="827584" y="5445224"/>
            <a:ext cx="2280317" cy="1200329"/>
          </a:xfrm>
          <a:prstGeom prst="rect">
            <a:avLst/>
          </a:prstGeom>
          <a:solidFill>
            <a:srgbClr val="FFC000">
              <a:alpha val="50000"/>
            </a:srgbClr>
          </a:solidFill>
        </p:spPr>
        <p:txBody>
          <a:bodyPr wrap="square" rtlCol="0">
            <a:spAutoFit/>
          </a:bodyPr>
          <a:lstStyle/>
          <a:p>
            <a:r>
              <a:rPr lang="en-US" sz="1800" b="1" i="1" dirty="0" smtClean="0">
                <a:solidFill>
                  <a:schemeClr val="bg1"/>
                </a:solidFill>
              </a:rPr>
              <a:t>Stress higher at reef pixels with no TC cooling – solid line above dotted line</a:t>
            </a:r>
            <a:endParaRPr lang="en-AU" sz="1800" b="1" i="1" dirty="0">
              <a:solidFill>
                <a:schemeClr val="bg1"/>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772" y="152593"/>
            <a:ext cx="8321040" cy="6570303"/>
          </a:xfrm>
          <a:prstGeom prst="rect">
            <a:avLst/>
          </a:prstGeom>
        </p:spPr>
      </p:pic>
      <p:sp>
        <p:nvSpPr>
          <p:cNvPr id="3" name="TextBox 2"/>
          <p:cNvSpPr txBox="1"/>
          <p:nvPr/>
        </p:nvSpPr>
        <p:spPr>
          <a:xfrm>
            <a:off x="4211960" y="620688"/>
            <a:ext cx="4104456" cy="646331"/>
          </a:xfrm>
          <a:prstGeom prst="rect">
            <a:avLst/>
          </a:prstGeom>
          <a:noFill/>
        </p:spPr>
        <p:txBody>
          <a:bodyPr wrap="square" rtlCol="0">
            <a:spAutoFit/>
          </a:bodyPr>
          <a:lstStyle/>
          <a:p>
            <a:r>
              <a:rPr lang="en-US" b="1" dirty="0" smtClean="0"/>
              <a:t>Coincidence of thermal stress (DHW ≥ 3) and TC cooling (event ≥ 1</a:t>
            </a:r>
            <a:r>
              <a:rPr lang="en-US" b="1" dirty="0" smtClean="0">
                <a:latin typeface="Arial"/>
                <a:cs typeface="Arial"/>
              </a:rPr>
              <a:t>ºC) at reefs</a:t>
            </a:r>
            <a:r>
              <a:rPr lang="en-US" b="1" dirty="0" smtClean="0"/>
              <a:t> </a:t>
            </a:r>
            <a:endParaRPr lang="en-AU" b="1" dirty="0"/>
          </a:p>
        </p:txBody>
      </p:sp>
    </p:spTree>
    <p:extLst>
      <p:ext uri="{BB962C8B-B14F-4D97-AF65-F5344CB8AC3E}">
        <p14:creationId xmlns:p14="http://schemas.microsoft.com/office/powerpoint/2010/main" val="111527445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980728"/>
            <a:ext cx="5350918" cy="5472000"/>
          </a:xfrm>
          <a:prstGeom prst="rect">
            <a:avLst/>
          </a:prstGeom>
        </p:spPr>
      </p:pic>
      <p:sp>
        <p:nvSpPr>
          <p:cNvPr id="4" name="Rectangle 3"/>
          <p:cNvSpPr/>
          <p:nvPr/>
        </p:nvSpPr>
        <p:spPr>
          <a:xfrm>
            <a:off x="295085" y="111180"/>
            <a:ext cx="8625838" cy="1323439"/>
          </a:xfrm>
          <a:prstGeom prst="rect">
            <a:avLst/>
          </a:prstGeom>
        </p:spPr>
        <p:txBody>
          <a:bodyPr wrap="square">
            <a:spAutoFit/>
          </a:bodyPr>
          <a:lstStyle/>
          <a:p>
            <a:pPr algn="ctr"/>
            <a:r>
              <a:rPr lang="en-US" sz="4000" b="1" dirty="0" smtClean="0">
                <a:solidFill>
                  <a:schemeClr val="bg1"/>
                </a:solidFill>
                <a:cs typeface="Arial" pitchFamily="34" charset="0"/>
              </a:rPr>
              <a:t>Probability of cooling in reef areas</a:t>
            </a:r>
            <a:endParaRPr lang="en-AU" sz="4000" b="1" dirty="0">
              <a:solidFill>
                <a:schemeClr val="bg1"/>
              </a:solidFill>
              <a:cs typeface="Arial" pitchFamily="34" charset="0"/>
            </a:endParaRPr>
          </a:p>
        </p:txBody>
      </p:sp>
      <p:sp>
        <p:nvSpPr>
          <p:cNvPr id="8" name="TextBox 7"/>
          <p:cNvSpPr txBox="1"/>
          <p:nvPr/>
        </p:nvSpPr>
        <p:spPr>
          <a:xfrm>
            <a:off x="309153" y="2931898"/>
            <a:ext cx="2481692" cy="1569660"/>
          </a:xfrm>
          <a:prstGeom prst="rect">
            <a:avLst/>
          </a:prstGeom>
          <a:noFill/>
        </p:spPr>
        <p:txBody>
          <a:bodyPr wrap="square" rtlCol="0">
            <a:spAutoFit/>
          </a:bodyPr>
          <a:lstStyle/>
          <a:p>
            <a:pPr>
              <a:defRPr/>
            </a:pPr>
            <a:r>
              <a:rPr lang="en-US" sz="2400" dirty="0">
                <a:solidFill>
                  <a:schemeClr val="bg1"/>
                </a:solidFill>
              </a:rPr>
              <a:t>Based on </a:t>
            </a:r>
            <a:r>
              <a:rPr lang="en-US" sz="2400" dirty="0" smtClean="0">
                <a:solidFill>
                  <a:schemeClr val="bg1"/>
                </a:solidFill>
              </a:rPr>
              <a:t>25-year </a:t>
            </a:r>
            <a:r>
              <a:rPr lang="en-US" sz="2400" dirty="0">
                <a:solidFill>
                  <a:schemeClr val="bg1"/>
                </a:solidFill>
              </a:rPr>
              <a:t>historical cooling at each 28-km reef cell</a:t>
            </a:r>
          </a:p>
        </p:txBody>
      </p:sp>
    </p:spTree>
    <p:extLst>
      <p:ext uri="{BB962C8B-B14F-4D97-AF65-F5344CB8AC3E}">
        <p14:creationId xmlns:p14="http://schemas.microsoft.com/office/powerpoint/2010/main" val="406139862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548680"/>
            <a:ext cx="5180657" cy="5678798"/>
          </a:xfrm>
          <a:prstGeom prst="rect">
            <a:avLst/>
          </a:prstGeom>
        </p:spPr>
      </p:pic>
    </p:spTree>
    <p:extLst>
      <p:ext uri="{BB962C8B-B14F-4D97-AF65-F5344CB8AC3E}">
        <p14:creationId xmlns:p14="http://schemas.microsoft.com/office/powerpoint/2010/main" val="42443320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2" name="TextBox 1"/>
          <p:cNvSpPr txBox="1"/>
          <p:nvPr/>
        </p:nvSpPr>
        <p:spPr>
          <a:xfrm>
            <a:off x="323528" y="5445224"/>
            <a:ext cx="8640960" cy="923330"/>
          </a:xfrm>
          <a:prstGeom prst="rect">
            <a:avLst/>
          </a:prstGeom>
          <a:noFill/>
        </p:spPr>
        <p:txBody>
          <a:bodyPr wrap="square" rtlCol="0">
            <a:spAutoFit/>
          </a:bodyPr>
          <a:lstStyle/>
          <a:p>
            <a:r>
              <a:rPr lang="en-US" b="1" dirty="0"/>
              <a:t>Figure 4.  </a:t>
            </a:r>
            <a:r>
              <a:rPr lang="en-US" dirty="0"/>
              <a:t> Poisson probability that a cooling event of at least 0.5°C (A) and 1°C (B) will both occur in a given year at a 28 km reef cell in the Indo-Pacific based on a 25 year history (1985-2009) of tropical cyclone cooling</a:t>
            </a:r>
            <a:endParaRPr lang="en-AU" dirty="0"/>
          </a:p>
        </p:txBody>
      </p:sp>
      <p:pic>
        <p:nvPicPr>
          <p:cNvPr id="7" name="Picture 6" descr="Indo_Pac_Cool.tif"/>
          <p:cNvPicPr>
            <a:picLocks noChangeAspect="1"/>
          </p:cNvPicPr>
          <p:nvPr/>
        </p:nvPicPr>
        <p:blipFill>
          <a:blip r:embed="rId3" cstate="print"/>
          <a:stretch>
            <a:fillRect/>
          </a:stretch>
        </p:blipFill>
        <p:spPr>
          <a:xfrm>
            <a:off x="899592" y="260648"/>
            <a:ext cx="7565745" cy="6331306"/>
          </a:xfrm>
          <a:prstGeom prst="rect">
            <a:avLst/>
          </a:prstGeom>
        </p:spPr>
      </p:pic>
    </p:spTree>
    <p:extLst>
      <p:ext uri="{BB962C8B-B14F-4D97-AF65-F5344CB8AC3E}">
        <p14:creationId xmlns:p14="http://schemas.microsoft.com/office/powerpoint/2010/main" val="75797939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b="0"/>
          </a:p>
        </p:txBody>
      </p:sp>
      <p:sp>
        <p:nvSpPr>
          <p:cNvPr id="3" name="Rectangle 2"/>
          <p:cNvSpPr/>
          <p:nvPr/>
        </p:nvSpPr>
        <p:spPr>
          <a:xfrm>
            <a:off x="1043608" y="44624"/>
            <a:ext cx="7128792" cy="585030"/>
          </a:xfrm>
          <a:prstGeom prst="rect">
            <a:avLst/>
          </a:prstGeom>
        </p:spPr>
        <p:txBody>
          <a:bodyPr wrap="square">
            <a:spAutoFit/>
          </a:bodyPr>
          <a:lstStyle/>
          <a:p>
            <a:pPr algn="ctr"/>
            <a:r>
              <a:rPr lang="en-US" sz="4000" b="1" dirty="0" smtClean="0">
                <a:solidFill>
                  <a:schemeClr val="bg1"/>
                </a:solidFill>
                <a:cs typeface="Arial" pitchFamily="34" charset="0"/>
              </a:rPr>
              <a:t>Summary</a:t>
            </a:r>
            <a:endParaRPr lang="en-AU" sz="4000" b="1" dirty="0">
              <a:solidFill>
                <a:schemeClr val="bg1"/>
              </a:solidFill>
              <a:cs typeface="Arial" pitchFamily="34" charset="0"/>
            </a:endParaRPr>
          </a:p>
        </p:txBody>
      </p:sp>
      <p:sp>
        <p:nvSpPr>
          <p:cNvPr id="4" name="TextBox 3"/>
          <p:cNvSpPr txBox="1"/>
          <p:nvPr/>
        </p:nvSpPr>
        <p:spPr>
          <a:xfrm>
            <a:off x="539552" y="848901"/>
            <a:ext cx="8136904" cy="4524315"/>
          </a:xfrm>
          <a:prstGeom prst="rect">
            <a:avLst/>
          </a:prstGeom>
          <a:noFill/>
        </p:spPr>
        <p:txBody>
          <a:bodyPr wrap="square" rtlCol="0">
            <a:spAutoFit/>
          </a:bodyPr>
          <a:lstStyle/>
          <a:p>
            <a:r>
              <a:rPr lang="en-US" sz="2400" dirty="0">
                <a:solidFill>
                  <a:schemeClr val="bg1"/>
                </a:solidFill>
              </a:rPr>
              <a:t>Increased frequency  of thermal stress events will likely lead to more interactions in the future – but </a:t>
            </a:r>
            <a:r>
              <a:rPr lang="en-US" sz="2400" dirty="0" smtClean="0">
                <a:solidFill>
                  <a:schemeClr val="bg1"/>
                </a:solidFill>
              </a:rPr>
              <a:t>this will </a:t>
            </a:r>
            <a:r>
              <a:rPr lang="en-US" sz="2400" dirty="0">
                <a:solidFill>
                  <a:schemeClr val="bg1"/>
                </a:solidFill>
              </a:rPr>
              <a:t>be dependent upon </a:t>
            </a:r>
            <a:r>
              <a:rPr lang="en-US" sz="2400" dirty="0" smtClean="0">
                <a:solidFill>
                  <a:schemeClr val="bg1"/>
                </a:solidFill>
              </a:rPr>
              <a:t>regional TC </a:t>
            </a:r>
            <a:r>
              <a:rPr lang="en-US" sz="2400" dirty="0">
                <a:solidFill>
                  <a:schemeClr val="bg1"/>
                </a:solidFill>
              </a:rPr>
              <a:t>variability</a:t>
            </a:r>
          </a:p>
          <a:p>
            <a:endParaRPr lang="en-US" sz="2400" dirty="0" smtClean="0">
              <a:solidFill>
                <a:schemeClr val="bg1"/>
              </a:solidFill>
            </a:endParaRPr>
          </a:p>
          <a:p>
            <a:r>
              <a:rPr lang="en-US" sz="2400" dirty="0" smtClean="0">
                <a:solidFill>
                  <a:schemeClr val="bg1"/>
                </a:solidFill>
              </a:rPr>
              <a:t>TC cooling shows potential to provide periodic refuge from warm SST but future work is required to:</a:t>
            </a:r>
          </a:p>
          <a:p>
            <a:endParaRPr lang="en-US" sz="2400" dirty="0" smtClean="0">
              <a:solidFill>
                <a:schemeClr val="bg1"/>
              </a:solidFill>
            </a:endParaRPr>
          </a:p>
          <a:p>
            <a:pPr marL="342900" indent="-342900">
              <a:buFontTx/>
              <a:buChar char="-"/>
            </a:pPr>
            <a:r>
              <a:rPr lang="en-US" sz="2400" dirty="0" smtClean="0">
                <a:solidFill>
                  <a:schemeClr val="bg1"/>
                </a:solidFill>
              </a:rPr>
              <a:t>Increase </a:t>
            </a:r>
            <a:r>
              <a:rPr lang="en-US" sz="2400" dirty="0">
                <a:solidFill>
                  <a:schemeClr val="bg1"/>
                </a:solidFill>
              </a:rPr>
              <a:t>spatial resolution (e.g. to 4 km AVHRR </a:t>
            </a:r>
            <a:r>
              <a:rPr lang="en-US" sz="2400" dirty="0" smtClean="0">
                <a:solidFill>
                  <a:schemeClr val="bg1"/>
                </a:solidFill>
              </a:rPr>
              <a:t>SST)</a:t>
            </a:r>
          </a:p>
          <a:p>
            <a:pPr marL="342900" indent="-342900">
              <a:buFontTx/>
              <a:buChar char="-"/>
            </a:pPr>
            <a:r>
              <a:rPr lang="en-US" sz="2400" dirty="0" smtClean="0">
                <a:solidFill>
                  <a:schemeClr val="bg1"/>
                </a:solidFill>
              </a:rPr>
              <a:t>Account for regular processes of SST variability</a:t>
            </a:r>
          </a:p>
          <a:p>
            <a:pPr marL="342900" indent="-342900">
              <a:buFontTx/>
              <a:buChar char="-"/>
            </a:pPr>
            <a:r>
              <a:rPr lang="en-US" sz="2400" dirty="0" smtClean="0">
                <a:solidFill>
                  <a:schemeClr val="bg1"/>
                </a:solidFill>
              </a:rPr>
              <a:t>Further compare cooling with thermal stress metrics</a:t>
            </a:r>
          </a:p>
          <a:p>
            <a:pPr marL="342900" indent="-342900">
              <a:buFontTx/>
              <a:buChar char="-"/>
            </a:pPr>
            <a:r>
              <a:rPr lang="en-US" sz="2400" dirty="0" smtClean="0">
                <a:solidFill>
                  <a:schemeClr val="bg1"/>
                </a:solidFill>
              </a:rPr>
              <a:t>Integrate cooling into TC damage modeling (‘net effect’)</a:t>
            </a:r>
          </a:p>
          <a:p>
            <a:endParaRPr lang="en-AU" sz="2400" dirty="0">
              <a:solidFill>
                <a:schemeClr val="bg1"/>
              </a:solidFill>
            </a:endParaRPr>
          </a:p>
        </p:txBody>
      </p:sp>
      <p:grpSp>
        <p:nvGrpSpPr>
          <p:cNvPr id="13" name="Group 12"/>
          <p:cNvGrpSpPr/>
          <p:nvPr/>
        </p:nvGrpSpPr>
        <p:grpSpPr>
          <a:xfrm>
            <a:off x="-36512" y="5589240"/>
            <a:ext cx="9180512" cy="1440160"/>
            <a:chOff x="0" y="5229200"/>
            <a:chExt cx="9144000" cy="1660499"/>
          </a:xfrm>
        </p:grpSpPr>
        <p:pic>
          <p:nvPicPr>
            <p:cNvPr id="7" name="Picture 6" descr="E:\Ocean_Sciences_Poster\Isabel_background.jpg"/>
            <p:cNvPicPr>
              <a:picLocks noChangeAspect="1" noChangeArrowheads="1"/>
            </p:cNvPicPr>
            <p:nvPr/>
          </p:nvPicPr>
          <p:blipFill>
            <a:blip r:embed="rId3" cstate="print"/>
            <a:srcRect/>
            <a:stretch>
              <a:fillRect/>
            </a:stretch>
          </p:blipFill>
          <p:spPr bwMode="auto">
            <a:xfrm>
              <a:off x="0" y="5301208"/>
              <a:ext cx="9144000" cy="1588491"/>
            </a:xfrm>
            <a:prstGeom prst="rect">
              <a:avLst/>
            </a:prstGeom>
            <a:solidFill>
              <a:schemeClr val="bg1"/>
            </a:solidFill>
            <a:ln w="9525">
              <a:noFill/>
              <a:miter lim="800000"/>
              <a:headEnd/>
              <a:tailEnd/>
            </a:ln>
          </p:spPr>
        </p:pic>
        <p:pic>
          <p:nvPicPr>
            <p:cNvPr id="6" name="Picture 10" descr="uow_logo"/>
            <p:cNvPicPr>
              <a:picLocks noChangeAspect="1" noChangeArrowheads="1"/>
            </p:cNvPicPr>
            <p:nvPr/>
          </p:nvPicPr>
          <p:blipFill>
            <a:blip r:embed="rId4" cstate="print"/>
            <a:srcRect/>
            <a:stretch>
              <a:fillRect/>
            </a:stretch>
          </p:blipFill>
          <p:spPr bwMode="auto">
            <a:xfrm>
              <a:off x="395536" y="6021288"/>
              <a:ext cx="2410554" cy="432048"/>
            </a:xfrm>
            <a:prstGeom prst="rect">
              <a:avLst/>
            </a:prstGeom>
            <a:noFill/>
            <a:ln w="9525">
              <a:noFill/>
              <a:miter lim="800000"/>
              <a:headEnd/>
              <a:tailEnd/>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6093" y="5877272"/>
              <a:ext cx="2870200" cy="635000"/>
            </a:xfrm>
            <a:prstGeom prst="rect">
              <a:avLst/>
            </a:prstGeom>
          </p:spPr>
        </p:pic>
        <p:pic>
          <p:nvPicPr>
            <p:cNvPr id="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36296" y="5877272"/>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2640" y="5229200"/>
              <a:ext cx="3727272" cy="483285"/>
            </a:xfrm>
            <a:prstGeom prst="rect">
              <a:avLst/>
            </a:prstGeom>
            <a:noFill/>
          </p:spPr>
          <p:txBody>
            <a:bodyPr wrap="square" rtlCol="0">
              <a:spAutoFit/>
            </a:bodyPr>
            <a:lstStyle/>
            <a:p>
              <a:r>
                <a:rPr lang="en-US" sz="3200" b="1" dirty="0" smtClean="0"/>
                <a:t>Acknowledgements</a:t>
              </a:r>
              <a:endParaRPr lang="en-AU" sz="3200" b="1" dirty="0"/>
            </a:p>
          </p:txBody>
        </p:sp>
      </p:grpSp>
    </p:spTree>
    <p:extLst>
      <p:ext uri="{BB962C8B-B14F-4D97-AF65-F5344CB8AC3E}">
        <p14:creationId xmlns:p14="http://schemas.microsoft.com/office/powerpoint/2010/main" val="2784176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1306</TotalTime>
  <Words>832</Words>
  <Application>Microsoft Office PowerPoint</Application>
  <PresentationFormat>On-screen Show (4:3)</PresentationFormat>
  <Paragraphs>111</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Wollongong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adc401</dc:creator>
  <cp:lastModifiedBy>adamcarrigan</cp:lastModifiedBy>
  <cp:revision>116</cp:revision>
  <dcterms:created xsi:type="dcterms:W3CDTF">2012-07-06T10:53:11Z</dcterms:created>
  <dcterms:modified xsi:type="dcterms:W3CDTF">2012-07-13T03:05:28Z</dcterms:modified>
</cp:coreProperties>
</file>